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6" r:id="rId1"/>
    <p:sldMasterId id="2147483768" r:id="rId2"/>
    <p:sldMasterId id="2147483744" r:id="rId3"/>
    <p:sldMasterId id="2147483780" r:id="rId4"/>
  </p:sldMasterIdLst>
  <p:notesMasterIdLst>
    <p:notesMasterId r:id="rId25"/>
  </p:notesMasterIdLst>
  <p:handoutMasterIdLst>
    <p:handoutMasterId r:id="rId26"/>
  </p:handoutMasterIdLst>
  <p:sldIdLst>
    <p:sldId id="256" r:id="rId5"/>
    <p:sldId id="273" r:id="rId6"/>
    <p:sldId id="297" r:id="rId7"/>
    <p:sldId id="303" r:id="rId8"/>
    <p:sldId id="277" r:id="rId9"/>
    <p:sldId id="296" r:id="rId10"/>
    <p:sldId id="299" r:id="rId11"/>
    <p:sldId id="287" r:id="rId12"/>
    <p:sldId id="285" r:id="rId13"/>
    <p:sldId id="286" r:id="rId14"/>
    <p:sldId id="288" r:id="rId15"/>
    <p:sldId id="283" r:id="rId16"/>
    <p:sldId id="289" r:id="rId17"/>
    <p:sldId id="290" r:id="rId18"/>
    <p:sldId id="291" r:id="rId19"/>
    <p:sldId id="292" r:id="rId20"/>
    <p:sldId id="293" r:id="rId21"/>
    <p:sldId id="300" r:id="rId22"/>
    <p:sldId id="302" r:id="rId23"/>
    <p:sldId id="272" r:id="rId24"/>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333399"/>
    <a:srgbClr val="000066"/>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6374" autoAdjust="0"/>
  </p:normalViewPr>
  <p:slideViewPr>
    <p:cSldViewPr>
      <p:cViewPr varScale="1">
        <p:scale>
          <a:sx n="110" d="100"/>
          <a:sy n="110" d="100"/>
        </p:scale>
        <p:origin x="576" y="1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84" d="100"/>
          <a:sy n="84" d="100"/>
        </p:scale>
        <p:origin x="2976"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67559A4-D5B7-4BAF-ABF7-B87092E09032}" type="datetimeFigureOut">
              <a:rPr lang="el-GR" smtClean="0"/>
              <a:pPr/>
              <a:t>20/11/2023</a:t>
            </a:fld>
            <a:endParaRPr lang="el-GR"/>
          </a:p>
        </p:txBody>
      </p:sp>
      <p:sp>
        <p:nvSpPr>
          <p:cNvPr id="4" name="Θέση υποσέλιδου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5" name="Θέση αριθμού διαφάνειας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3B4ED1-A620-47CD-835E-88BC19F16155}" type="slidenum">
              <a:rPr lang="el-GR" smtClean="0"/>
              <a:pPr/>
              <a:t>‹#›</a:t>
            </a:fld>
            <a:endParaRPr lang="el-GR"/>
          </a:p>
        </p:txBody>
      </p:sp>
    </p:spTree>
    <p:extLst>
      <p:ext uri="{BB962C8B-B14F-4D97-AF65-F5344CB8AC3E}">
        <p14:creationId xmlns:p14="http://schemas.microsoft.com/office/powerpoint/2010/main" val="2716250530"/>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0DE758-977E-483D-8FDB-8F46A15BE956}" type="datetimeFigureOut">
              <a:rPr lang="el-GR" smtClean="0"/>
              <a:pPr/>
              <a:t>20/11/2023</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1D8A24-E0A9-4597-B281-EE9505F18666}" type="slidenum">
              <a:rPr lang="el-GR" smtClean="0"/>
              <a:pPr/>
              <a:t>‹#›</a:t>
            </a:fld>
            <a:endParaRPr lang="el-GR"/>
          </a:p>
        </p:txBody>
      </p:sp>
    </p:spTree>
    <p:extLst>
      <p:ext uri="{BB962C8B-B14F-4D97-AF65-F5344CB8AC3E}">
        <p14:creationId xmlns:p14="http://schemas.microsoft.com/office/powerpoint/2010/main" val="3244215027"/>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6" name="Θέση κεφαλίδας 5"/>
          <p:cNvSpPr>
            <a:spLocks noGrp="1"/>
          </p:cNvSpPr>
          <p:nvPr>
            <p:ph type="hdr" sz="quarter" idx="12"/>
          </p:nvPr>
        </p:nvSpPr>
        <p:spPr/>
        <p:txBody>
          <a:bodyPr/>
          <a:lstStyle/>
          <a:p>
            <a:endParaRPr lang="el-GR"/>
          </a:p>
        </p:txBody>
      </p:sp>
    </p:spTree>
    <p:extLst>
      <p:ext uri="{BB962C8B-B14F-4D97-AF65-F5344CB8AC3E}">
        <p14:creationId xmlns:p14="http://schemas.microsoft.com/office/powerpoint/2010/main" val="902458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κεφαλίδας 3"/>
          <p:cNvSpPr>
            <a:spLocks noGrp="1"/>
          </p:cNvSpPr>
          <p:nvPr>
            <p:ph type="hdr" sz="quarter"/>
          </p:nvPr>
        </p:nvSpPr>
        <p:spPr/>
        <p:txBody>
          <a:bodyPr/>
          <a:lstStyle/>
          <a:p>
            <a:endParaRPr lang="el-GR"/>
          </a:p>
        </p:txBody>
      </p:sp>
    </p:spTree>
    <p:extLst>
      <p:ext uri="{BB962C8B-B14F-4D97-AF65-F5344CB8AC3E}">
        <p14:creationId xmlns:p14="http://schemas.microsoft.com/office/powerpoint/2010/main" val="349660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κεφαλίδας 3"/>
          <p:cNvSpPr>
            <a:spLocks noGrp="1"/>
          </p:cNvSpPr>
          <p:nvPr>
            <p:ph type="hdr" sz="quarter"/>
          </p:nvPr>
        </p:nvSpPr>
        <p:spPr/>
        <p:txBody>
          <a:bodyPr/>
          <a:lstStyle/>
          <a:p>
            <a:endParaRPr lang="el-GR"/>
          </a:p>
        </p:txBody>
      </p:sp>
    </p:spTree>
    <p:extLst>
      <p:ext uri="{BB962C8B-B14F-4D97-AF65-F5344CB8AC3E}">
        <p14:creationId xmlns:p14="http://schemas.microsoft.com/office/powerpoint/2010/main" val="382471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Στυλ κύριου υπότιτλου</a:t>
            </a:r>
          </a:p>
        </p:txBody>
      </p:sp>
      <p:sp>
        <p:nvSpPr>
          <p:cNvPr id="4" name="Θέση ημερομηνίας 3"/>
          <p:cNvSpPr>
            <a:spLocks noGrp="1"/>
          </p:cNvSpPr>
          <p:nvPr>
            <p:ph type="dt" sz="half" idx="10"/>
          </p:nvPr>
        </p:nvSpPr>
        <p:spPr/>
        <p:txBody>
          <a:bodyPr/>
          <a:lstStyle/>
          <a:p>
            <a:fld id="{AA1F6515-856A-4DD6-9B54-34CCB69A4574}" type="datetime1">
              <a:rPr lang="el-GR" smtClean="0"/>
              <a:t>20/11/2023</a:t>
            </a:fld>
            <a:endParaRPr lang="el-GR"/>
          </a:p>
        </p:txBody>
      </p:sp>
      <p:sp>
        <p:nvSpPr>
          <p:cNvPr id="5" name="Θέση υποσέλιδου 4"/>
          <p:cNvSpPr>
            <a:spLocks noGrp="1"/>
          </p:cNvSpPr>
          <p:nvPr>
            <p:ph type="ftr" sz="quarter" idx="11"/>
          </p:nvPr>
        </p:nvSpPr>
        <p:spPr/>
        <p:txBody>
          <a:bodyPr/>
          <a:lstStyle/>
          <a:p>
            <a:r>
              <a:rPr lang="en-US"/>
              <a:t>Final Conference, Serres, Greece, 19th of November  2023</a:t>
            </a:r>
            <a:endParaRPr lang="el-GR"/>
          </a:p>
        </p:txBody>
      </p:sp>
      <p:sp>
        <p:nvSpPr>
          <p:cNvPr id="6" name="Θέση αριθμού διαφάνειας 5"/>
          <p:cNvSpPr>
            <a:spLocks noGrp="1"/>
          </p:cNvSpPr>
          <p:nvPr>
            <p:ph type="sldNum" sz="quarter" idx="12"/>
          </p:nvPr>
        </p:nvSpPr>
        <p:spPr/>
        <p:txBody>
          <a:bodyPr/>
          <a:lstStyle/>
          <a:p>
            <a:fld id="{20F56223-AE54-4290-BF7D-422B71AFD93A}" type="slidenum">
              <a:rPr lang="el-GR" smtClean="0"/>
              <a:pPr/>
              <a:t>‹#›</a:t>
            </a:fld>
            <a:endParaRPr lang="el-GR"/>
          </a:p>
        </p:txBody>
      </p:sp>
    </p:spTree>
    <p:extLst>
      <p:ext uri="{BB962C8B-B14F-4D97-AF65-F5344CB8AC3E}">
        <p14:creationId xmlns:p14="http://schemas.microsoft.com/office/powerpoint/2010/main" val="688554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BB8122D7-BA51-4E28-99AA-3F04C764BC16}" type="datetime1">
              <a:rPr lang="el-GR" smtClean="0"/>
              <a:t>20/11/2023</a:t>
            </a:fld>
            <a:endParaRPr lang="el-GR"/>
          </a:p>
        </p:txBody>
      </p:sp>
      <p:sp>
        <p:nvSpPr>
          <p:cNvPr id="5" name="Θέση υποσέλιδου 4"/>
          <p:cNvSpPr>
            <a:spLocks noGrp="1"/>
          </p:cNvSpPr>
          <p:nvPr>
            <p:ph type="ftr" sz="quarter" idx="11"/>
          </p:nvPr>
        </p:nvSpPr>
        <p:spPr/>
        <p:txBody>
          <a:bodyPr/>
          <a:lstStyle/>
          <a:p>
            <a:r>
              <a:rPr lang="en-US"/>
              <a:t>Final Conference, Serres, Greece, 19th of November  2023</a:t>
            </a:r>
            <a:endParaRPr lang="el-GR"/>
          </a:p>
        </p:txBody>
      </p:sp>
      <p:sp>
        <p:nvSpPr>
          <p:cNvPr id="6" name="Θέση αριθμού διαφάνειας 5"/>
          <p:cNvSpPr>
            <a:spLocks noGrp="1"/>
          </p:cNvSpPr>
          <p:nvPr>
            <p:ph type="sldNum" sz="quarter" idx="12"/>
          </p:nvPr>
        </p:nvSpPr>
        <p:spPr/>
        <p:txBody>
          <a:bodyPr/>
          <a:lstStyle/>
          <a:p>
            <a:fld id="{20F56223-AE54-4290-BF7D-422B71AFD93A}" type="slidenum">
              <a:rPr lang="el-GR" smtClean="0"/>
              <a:pPr/>
              <a:t>‹#›</a:t>
            </a:fld>
            <a:endParaRPr lang="el-GR"/>
          </a:p>
        </p:txBody>
      </p:sp>
    </p:spTree>
    <p:extLst>
      <p:ext uri="{BB962C8B-B14F-4D97-AF65-F5344CB8AC3E}">
        <p14:creationId xmlns:p14="http://schemas.microsoft.com/office/powerpoint/2010/main" val="4034698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CCE227AD-5F60-4A66-B17D-28C6BCEC23D1}" type="datetime1">
              <a:rPr lang="el-GR" smtClean="0"/>
              <a:t>20/11/2023</a:t>
            </a:fld>
            <a:endParaRPr lang="el-GR"/>
          </a:p>
        </p:txBody>
      </p:sp>
      <p:sp>
        <p:nvSpPr>
          <p:cNvPr id="5" name="Θέση υποσέλιδου 4"/>
          <p:cNvSpPr>
            <a:spLocks noGrp="1"/>
          </p:cNvSpPr>
          <p:nvPr>
            <p:ph type="ftr" sz="quarter" idx="11"/>
          </p:nvPr>
        </p:nvSpPr>
        <p:spPr/>
        <p:txBody>
          <a:bodyPr/>
          <a:lstStyle/>
          <a:p>
            <a:r>
              <a:rPr lang="en-US"/>
              <a:t>Final Conference, Serres, Greece, 19th of November  2023</a:t>
            </a:r>
            <a:endParaRPr lang="el-GR"/>
          </a:p>
        </p:txBody>
      </p:sp>
      <p:sp>
        <p:nvSpPr>
          <p:cNvPr id="6" name="Θέση αριθμού διαφάνειας 5"/>
          <p:cNvSpPr>
            <a:spLocks noGrp="1"/>
          </p:cNvSpPr>
          <p:nvPr>
            <p:ph type="sldNum" sz="quarter" idx="12"/>
          </p:nvPr>
        </p:nvSpPr>
        <p:spPr/>
        <p:txBody>
          <a:bodyPr/>
          <a:lstStyle/>
          <a:p>
            <a:fld id="{20F56223-AE54-4290-BF7D-422B71AFD93A}" type="slidenum">
              <a:rPr lang="el-GR" smtClean="0"/>
              <a:pPr/>
              <a:t>‹#›</a:t>
            </a:fld>
            <a:endParaRPr lang="el-GR"/>
          </a:p>
        </p:txBody>
      </p:sp>
    </p:spTree>
    <p:extLst>
      <p:ext uri="{BB962C8B-B14F-4D97-AF65-F5344CB8AC3E}">
        <p14:creationId xmlns:p14="http://schemas.microsoft.com/office/powerpoint/2010/main" val="2583656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Στυλ κύριου υπότιτλου</a:t>
            </a:r>
          </a:p>
        </p:txBody>
      </p:sp>
      <p:sp>
        <p:nvSpPr>
          <p:cNvPr id="4" name="Θέση ημερομηνίας 3"/>
          <p:cNvSpPr>
            <a:spLocks noGrp="1"/>
          </p:cNvSpPr>
          <p:nvPr>
            <p:ph type="dt" sz="half" idx="10"/>
          </p:nvPr>
        </p:nvSpPr>
        <p:spPr/>
        <p:txBody>
          <a:bodyPr/>
          <a:lstStyle/>
          <a:p>
            <a:fld id="{F19A164A-6DEB-459C-AE71-9DE302FC120B}" type="datetime1">
              <a:rPr lang="el-GR" smtClean="0"/>
              <a:t>20/11/2023</a:t>
            </a:fld>
            <a:endParaRPr lang="el-GR"/>
          </a:p>
        </p:txBody>
      </p:sp>
      <p:sp>
        <p:nvSpPr>
          <p:cNvPr id="5" name="Θέση υποσέλιδου 4"/>
          <p:cNvSpPr>
            <a:spLocks noGrp="1"/>
          </p:cNvSpPr>
          <p:nvPr>
            <p:ph type="ftr" sz="quarter" idx="11"/>
          </p:nvPr>
        </p:nvSpPr>
        <p:spPr/>
        <p:txBody>
          <a:bodyPr/>
          <a:lstStyle/>
          <a:p>
            <a:r>
              <a:rPr lang="en-US"/>
              <a:t>Final Conference, Serres, Greece, 19th of November  2023</a:t>
            </a:r>
            <a:endParaRPr lang="el-GR"/>
          </a:p>
        </p:txBody>
      </p:sp>
      <p:sp>
        <p:nvSpPr>
          <p:cNvPr id="6" name="Θέση αριθμού διαφάνειας 5"/>
          <p:cNvSpPr>
            <a:spLocks noGrp="1"/>
          </p:cNvSpPr>
          <p:nvPr>
            <p:ph type="sldNum" sz="quarter" idx="12"/>
          </p:nvPr>
        </p:nvSpPr>
        <p:spPr/>
        <p:txBody>
          <a:bodyPr/>
          <a:lstStyle/>
          <a:p>
            <a:fld id="{D96F1357-A865-4650-914B-A4D0A8B1521A}" type="slidenum">
              <a:rPr lang="el-GR" smtClean="0"/>
              <a:pPr/>
              <a:t>‹#›</a:t>
            </a:fld>
            <a:endParaRPr lang="el-GR"/>
          </a:p>
        </p:txBody>
      </p:sp>
    </p:spTree>
    <p:extLst>
      <p:ext uri="{BB962C8B-B14F-4D97-AF65-F5344CB8AC3E}">
        <p14:creationId xmlns:p14="http://schemas.microsoft.com/office/powerpoint/2010/main" val="3436025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2930CCE4-90FD-4D9A-A861-1E7A1D672C47}" type="datetime1">
              <a:rPr lang="el-GR" smtClean="0"/>
              <a:t>20/11/2023</a:t>
            </a:fld>
            <a:endParaRPr lang="el-GR"/>
          </a:p>
        </p:txBody>
      </p:sp>
      <p:sp>
        <p:nvSpPr>
          <p:cNvPr id="5" name="Θέση υποσέλιδου 4"/>
          <p:cNvSpPr>
            <a:spLocks noGrp="1"/>
          </p:cNvSpPr>
          <p:nvPr>
            <p:ph type="ftr" sz="quarter" idx="11"/>
          </p:nvPr>
        </p:nvSpPr>
        <p:spPr/>
        <p:txBody>
          <a:bodyPr/>
          <a:lstStyle/>
          <a:p>
            <a:r>
              <a:rPr lang="en-US"/>
              <a:t>Final Conference, Serres, Greece, 19th of November  2023</a:t>
            </a:r>
            <a:endParaRPr lang="el-GR"/>
          </a:p>
        </p:txBody>
      </p:sp>
      <p:sp>
        <p:nvSpPr>
          <p:cNvPr id="6" name="Θέση αριθμού διαφάνειας 5"/>
          <p:cNvSpPr>
            <a:spLocks noGrp="1"/>
          </p:cNvSpPr>
          <p:nvPr>
            <p:ph type="sldNum" sz="quarter" idx="12"/>
          </p:nvPr>
        </p:nvSpPr>
        <p:spPr/>
        <p:txBody>
          <a:bodyPr/>
          <a:lstStyle/>
          <a:p>
            <a:fld id="{D96F1357-A865-4650-914B-A4D0A8B1521A}" type="slidenum">
              <a:rPr lang="el-GR" smtClean="0"/>
              <a:pPr/>
              <a:t>‹#›</a:t>
            </a:fld>
            <a:endParaRPr lang="el-GR"/>
          </a:p>
        </p:txBody>
      </p:sp>
    </p:spTree>
    <p:extLst>
      <p:ext uri="{BB962C8B-B14F-4D97-AF65-F5344CB8AC3E}">
        <p14:creationId xmlns:p14="http://schemas.microsoft.com/office/powerpoint/2010/main" val="159225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p>
            <a:fld id="{72CD6DC0-0D8E-47DA-96AF-63D6911B57F6}" type="datetime1">
              <a:rPr lang="el-GR" smtClean="0"/>
              <a:t>20/11/2023</a:t>
            </a:fld>
            <a:endParaRPr lang="el-GR"/>
          </a:p>
        </p:txBody>
      </p:sp>
      <p:sp>
        <p:nvSpPr>
          <p:cNvPr id="5" name="Θέση υποσέλιδου 4"/>
          <p:cNvSpPr>
            <a:spLocks noGrp="1"/>
          </p:cNvSpPr>
          <p:nvPr>
            <p:ph type="ftr" sz="quarter" idx="11"/>
          </p:nvPr>
        </p:nvSpPr>
        <p:spPr/>
        <p:txBody>
          <a:bodyPr/>
          <a:lstStyle/>
          <a:p>
            <a:r>
              <a:rPr lang="en-US"/>
              <a:t>Final Conference, Serres, Greece, 19th of November  2023</a:t>
            </a:r>
            <a:endParaRPr lang="el-GR"/>
          </a:p>
        </p:txBody>
      </p:sp>
      <p:sp>
        <p:nvSpPr>
          <p:cNvPr id="6" name="Θέση αριθμού διαφάνειας 5"/>
          <p:cNvSpPr>
            <a:spLocks noGrp="1"/>
          </p:cNvSpPr>
          <p:nvPr>
            <p:ph type="sldNum" sz="quarter" idx="12"/>
          </p:nvPr>
        </p:nvSpPr>
        <p:spPr/>
        <p:txBody>
          <a:bodyPr/>
          <a:lstStyle/>
          <a:p>
            <a:fld id="{D96F1357-A865-4650-914B-A4D0A8B1521A}" type="slidenum">
              <a:rPr lang="el-GR" smtClean="0"/>
              <a:pPr/>
              <a:t>‹#›</a:t>
            </a:fld>
            <a:endParaRPr lang="el-GR"/>
          </a:p>
        </p:txBody>
      </p:sp>
    </p:spTree>
    <p:extLst>
      <p:ext uri="{BB962C8B-B14F-4D97-AF65-F5344CB8AC3E}">
        <p14:creationId xmlns:p14="http://schemas.microsoft.com/office/powerpoint/2010/main" val="16687147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838200" y="1825625"/>
            <a:ext cx="51816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72200" y="1825625"/>
            <a:ext cx="51816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45755319-BB42-4A6E-B91A-75CB27BCEAF3}" type="datetime1">
              <a:rPr lang="el-GR" smtClean="0"/>
              <a:t>20/11/2023</a:t>
            </a:fld>
            <a:endParaRPr lang="el-GR"/>
          </a:p>
        </p:txBody>
      </p:sp>
      <p:sp>
        <p:nvSpPr>
          <p:cNvPr id="6" name="Θέση υποσέλιδου 5"/>
          <p:cNvSpPr>
            <a:spLocks noGrp="1"/>
          </p:cNvSpPr>
          <p:nvPr>
            <p:ph type="ftr" sz="quarter" idx="11"/>
          </p:nvPr>
        </p:nvSpPr>
        <p:spPr/>
        <p:txBody>
          <a:bodyPr/>
          <a:lstStyle/>
          <a:p>
            <a:r>
              <a:rPr lang="en-US"/>
              <a:t>Final Conference, Serres, Greece, 19th of November  2023</a:t>
            </a:r>
            <a:endParaRPr lang="el-GR"/>
          </a:p>
        </p:txBody>
      </p:sp>
      <p:sp>
        <p:nvSpPr>
          <p:cNvPr id="7" name="Θέση αριθμού διαφάνειας 6"/>
          <p:cNvSpPr>
            <a:spLocks noGrp="1"/>
          </p:cNvSpPr>
          <p:nvPr>
            <p:ph type="sldNum" sz="quarter" idx="12"/>
          </p:nvPr>
        </p:nvSpPr>
        <p:spPr/>
        <p:txBody>
          <a:bodyPr/>
          <a:lstStyle/>
          <a:p>
            <a:fld id="{D96F1357-A865-4650-914B-A4D0A8B1521A}" type="slidenum">
              <a:rPr lang="el-GR" smtClean="0"/>
              <a:pPr/>
              <a:t>‹#›</a:t>
            </a:fld>
            <a:endParaRPr lang="el-GR"/>
          </a:p>
        </p:txBody>
      </p:sp>
    </p:spTree>
    <p:extLst>
      <p:ext uri="{BB962C8B-B14F-4D97-AF65-F5344CB8AC3E}">
        <p14:creationId xmlns:p14="http://schemas.microsoft.com/office/powerpoint/2010/main" val="3201202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111FB035-599F-4280-A60C-C14DD33A711A}" type="datetime1">
              <a:rPr lang="el-GR" smtClean="0"/>
              <a:t>20/11/2023</a:t>
            </a:fld>
            <a:endParaRPr lang="el-GR"/>
          </a:p>
        </p:txBody>
      </p:sp>
      <p:sp>
        <p:nvSpPr>
          <p:cNvPr id="8" name="Θέση υποσέλιδου 7"/>
          <p:cNvSpPr>
            <a:spLocks noGrp="1"/>
          </p:cNvSpPr>
          <p:nvPr>
            <p:ph type="ftr" sz="quarter" idx="11"/>
          </p:nvPr>
        </p:nvSpPr>
        <p:spPr/>
        <p:txBody>
          <a:bodyPr/>
          <a:lstStyle/>
          <a:p>
            <a:r>
              <a:rPr lang="en-US"/>
              <a:t>Final Conference, Serres, Greece, 19th of November  2023</a:t>
            </a:r>
            <a:endParaRPr lang="el-GR"/>
          </a:p>
        </p:txBody>
      </p:sp>
      <p:sp>
        <p:nvSpPr>
          <p:cNvPr id="9" name="Θέση αριθμού διαφάνειας 8"/>
          <p:cNvSpPr>
            <a:spLocks noGrp="1"/>
          </p:cNvSpPr>
          <p:nvPr>
            <p:ph type="sldNum" sz="quarter" idx="12"/>
          </p:nvPr>
        </p:nvSpPr>
        <p:spPr/>
        <p:txBody>
          <a:bodyPr/>
          <a:lstStyle/>
          <a:p>
            <a:fld id="{D96F1357-A865-4650-914B-A4D0A8B1521A}" type="slidenum">
              <a:rPr lang="el-GR" smtClean="0"/>
              <a:pPr/>
              <a:t>‹#›</a:t>
            </a:fld>
            <a:endParaRPr lang="el-GR"/>
          </a:p>
        </p:txBody>
      </p:sp>
    </p:spTree>
    <p:extLst>
      <p:ext uri="{BB962C8B-B14F-4D97-AF65-F5344CB8AC3E}">
        <p14:creationId xmlns:p14="http://schemas.microsoft.com/office/powerpoint/2010/main" val="9703443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30382FE7-9D5B-4DDA-B8A0-DE3EAB3921BF}" type="datetime1">
              <a:rPr lang="el-GR" smtClean="0"/>
              <a:t>20/11/2023</a:t>
            </a:fld>
            <a:endParaRPr lang="el-GR"/>
          </a:p>
        </p:txBody>
      </p:sp>
      <p:sp>
        <p:nvSpPr>
          <p:cNvPr id="4" name="Θέση υποσέλιδου 3"/>
          <p:cNvSpPr>
            <a:spLocks noGrp="1"/>
          </p:cNvSpPr>
          <p:nvPr>
            <p:ph type="ftr" sz="quarter" idx="11"/>
          </p:nvPr>
        </p:nvSpPr>
        <p:spPr/>
        <p:txBody>
          <a:bodyPr/>
          <a:lstStyle/>
          <a:p>
            <a:r>
              <a:rPr lang="en-US"/>
              <a:t>Final Conference, Serres, Greece, 19th of November  2023</a:t>
            </a:r>
            <a:endParaRPr lang="el-GR"/>
          </a:p>
        </p:txBody>
      </p:sp>
      <p:sp>
        <p:nvSpPr>
          <p:cNvPr id="5" name="Θέση αριθμού διαφάνειας 4"/>
          <p:cNvSpPr>
            <a:spLocks noGrp="1"/>
          </p:cNvSpPr>
          <p:nvPr>
            <p:ph type="sldNum" sz="quarter" idx="12"/>
          </p:nvPr>
        </p:nvSpPr>
        <p:spPr/>
        <p:txBody>
          <a:bodyPr/>
          <a:lstStyle/>
          <a:p>
            <a:fld id="{D96F1357-A865-4650-914B-A4D0A8B1521A}" type="slidenum">
              <a:rPr lang="el-GR" smtClean="0"/>
              <a:pPr/>
              <a:t>‹#›</a:t>
            </a:fld>
            <a:endParaRPr lang="el-GR"/>
          </a:p>
        </p:txBody>
      </p:sp>
    </p:spTree>
    <p:extLst>
      <p:ext uri="{BB962C8B-B14F-4D97-AF65-F5344CB8AC3E}">
        <p14:creationId xmlns:p14="http://schemas.microsoft.com/office/powerpoint/2010/main" val="1335480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98DEB6E6-26F7-463D-B40A-66AAAAE36E4C}" type="datetime1">
              <a:rPr lang="el-GR" smtClean="0"/>
              <a:t>20/11/2023</a:t>
            </a:fld>
            <a:endParaRPr lang="el-GR"/>
          </a:p>
        </p:txBody>
      </p:sp>
      <p:sp>
        <p:nvSpPr>
          <p:cNvPr id="3" name="Θέση υποσέλιδου 2"/>
          <p:cNvSpPr>
            <a:spLocks noGrp="1"/>
          </p:cNvSpPr>
          <p:nvPr>
            <p:ph type="ftr" sz="quarter" idx="11"/>
          </p:nvPr>
        </p:nvSpPr>
        <p:spPr/>
        <p:txBody>
          <a:bodyPr/>
          <a:lstStyle/>
          <a:p>
            <a:r>
              <a:rPr lang="en-US"/>
              <a:t>Final Conference, Serres, Greece, 19th of November  2023</a:t>
            </a:r>
            <a:endParaRPr lang="el-GR"/>
          </a:p>
        </p:txBody>
      </p:sp>
      <p:sp>
        <p:nvSpPr>
          <p:cNvPr id="4" name="Θέση αριθμού διαφάνειας 3"/>
          <p:cNvSpPr>
            <a:spLocks noGrp="1"/>
          </p:cNvSpPr>
          <p:nvPr>
            <p:ph type="sldNum" sz="quarter" idx="12"/>
          </p:nvPr>
        </p:nvSpPr>
        <p:spPr/>
        <p:txBody>
          <a:bodyPr/>
          <a:lstStyle/>
          <a:p>
            <a:fld id="{D96F1357-A865-4650-914B-A4D0A8B1521A}" type="slidenum">
              <a:rPr lang="el-GR" smtClean="0"/>
              <a:pPr/>
              <a:t>‹#›</a:t>
            </a:fld>
            <a:endParaRPr lang="el-GR"/>
          </a:p>
        </p:txBody>
      </p:sp>
    </p:spTree>
    <p:extLst>
      <p:ext uri="{BB962C8B-B14F-4D97-AF65-F5344CB8AC3E}">
        <p14:creationId xmlns:p14="http://schemas.microsoft.com/office/powerpoint/2010/main" val="6824309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1B9FCF61-1BCE-4461-A2A6-B5AC0941BBEA}" type="datetime1">
              <a:rPr lang="el-GR" smtClean="0"/>
              <a:t>20/11/2023</a:t>
            </a:fld>
            <a:endParaRPr lang="el-GR"/>
          </a:p>
        </p:txBody>
      </p:sp>
      <p:sp>
        <p:nvSpPr>
          <p:cNvPr id="6" name="Θέση υποσέλιδου 5"/>
          <p:cNvSpPr>
            <a:spLocks noGrp="1"/>
          </p:cNvSpPr>
          <p:nvPr>
            <p:ph type="ftr" sz="quarter" idx="11"/>
          </p:nvPr>
        </p:nvSpPr>
        <p:spPr/>
        <p:txBody>
          <a:bodyPr/>
          <a:lstStyle/>
          <a:p>
            <a:r>
              <a:rPr lang="en-US"/>
              <a:t>Final Conference, Serres, Greece, 19th of November  2023</a:t>
            </a:r>
            <a:endParaRPr lang="el-GR"/>
          </a:p>
        </p:txBody>
      </p:sp>
      <p:sp>
        <p:nvSpPr>
          <p:cNvPr id="7" name="Θέση αριθμού διαφάνειας 6"/>
          <p:cNvSpPr>
            <a:spLocks noGrp="1"/>
          </p:cNvSpPr>
          <p:nvPr>
            <p:ph type="sldNum" sz="quarter" idx="12"/>
          </p:nvPr>
        </p:nvSpPr>
        <p:spPr/>
        <p:txBody>
          <a:bodyPr/>
          <a:lstStyle/>
          <a:p>
            <a:fld id="{D96F1357-A865-4650-914B-A4D0A8B1521A}" type="slidenum">
              <a:rPr lang="el-GR" smtClean="0"/>
              <a:pPr/>
              <a:t>‹#›</a:t>
            </a:fld>
            <a:endParaRPr lang="el-GR"/>
          </a:p>
        </p:txBody>
      </p:sp>
    </p:spTree>
    <p:extLst>
      <p:ext uri="{BB962C8B-B14F-4D97-AF65-F5344CB8AC3E}">
        <p14:creationId xmlns:p14="http://schemas.microsoft.com/office/powerpoint/2010/main" val="358478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3AA21AC3-0685-41DF-AC43-1DB185C0BF69}" type="datetime1">
              <a:rPr lang="el-GR" smtClean="0"/>
              <a:t>20/11/2023</a:t>
            </a:fld>
            <a:endParaRPr lang="el-GR"/>
          </a:p>
        </p:txBody>
      </p:sp>
      <p:sp>
        <p:nvSpPr>
          <p:cNvPr id="5" name="Θέση υποσέλιδου 4"/>
          <p:cNvSpPr>
            <a:spLocks noGrp="1"/>
          </p:cNvSpPr>
          <p:nvPr>
            <p:ph type="ftr" sz="quarter" idx="11"/>
          </p:nvPr>
        </p:nvSpPr>
        <p:spPr/>
        <p:txBody>
          <a:bodyPr/>
          <a:lstStyle/>
          <a:p>
            <a:r>
              <a:rPr lang="en-US"/>
              <a:t>Final Conference, Serres, Greece, 19th of November  2023</a:t>
            </a:r>
            <a:endParaRPr lang="el-GR"/>
          </a:p>
        </p:txBody>
      </p:sp>
      <p:sp>
        <p:nvSpPr>
          <p:cNvPr id="6" name="Θέση αριθμού διαφάνειας 5"/>
          <p:cNvSpPr>
            <a:spLocks noGrp="1"/>
          </p:cNvSpPr>
          <p:nvPr>
            <p:ph type="sldNum" sz="quarter" idx="12"/>
          </p:nvPr>
        </p:nvSpPr>
        <p:spPr/>
        <p:txBody>
          <a:bodyPr/>
          <a:lstStyle/>
          <a:p>
            <a:fld id="{20F56223-AE54-4290-BF7D-422B71AFD93A}" type="slidenum">
              <a:rPr lang="el-GR" smtClean="0"/>
              <a:pPr/>
              <a:t>‹#›</a:t>
            </a:fld>
            <a:endParaRPr lang="el-GR"/>
          </a:p>
        </p:txBody>
      </p:sp>
    </p:spTree>
    <p:extLst>
      <p:ext uri="{BB962C8B-B14F-4D97-AF65-F5344CB8AC3E}">
        <p14:creationId xmlns:p14="http://schemas.microsoft.com/office/powerpoint/2010/main" val="29448658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AE8839D1-82CF-4077-8612-863161514D7C}" type="datetime1">
              <a:rPr lang="el-GR" smtClean="0"/>
              <a:t>20/11/2023</a:t>
            </a:fld>
            <a:endParaRPr lang="el-GR"/>
          </a:p>
        </p:txBody>
      </p:sp>
      <p:sp>
        <p:nvSpPr>
          <p:cNvPr id="6" name="Θέση υποσέλιδου 5"/>
          <p:cNvSpPr>
            <a:spLocks noGrp="1"/>
          </p:cNvSpPr>
          <p:nvPr>
            <p:ph type="ftr" sz="quarter" idx="11"/>
          </p:nvPr>
        </p:nvSpPr>
        <p:spPr/>
        <p:txBody>
          <a:bodyPr/>
          <a:lstStyle/>
          <a:p>
            <a:r>
              <a:rPr lang="en-US"/>
              <a:t>Final Conference, Serres, Greece, 19th of November  2023</a:t>
            </a:r>
            <a:endParaRPr lang="el-GR"/>
          </a:p>
        </p:txBody>
      </p:sp>
      <p:sp>
        <p:nvSpPr>
          <p:cNvPr id="7" name="Θέση αριθμού διαφάνειας 6"/>
          <p:cNvSpPr>
            <a:spLocks noGrp="1"/>
          </p:cNvSpPr>
          <p:nvPr>
            <p:ph type="sldNum" sz="quarter" idx="12"/>
          </p:nvPr>
        </p:nvSpPr>
        <p:spPr/>
        <p:txBody>
          <a:bodyPr/>
          <a:lstStyle/>
          <a:p>
            <a:fld id="{D96F1357-A865-4650-914B-A4D0A8B1521A}" type="slidenum">
              <a:rPr lang="el-GR" smtClean="0"/>
              <a:pPr/>
              <a:t>‹#›</a:t>
            </a:fld>
            <a:endParaRPr lang="el-GR"/>
          </a:p>
        </p:txBody>
      </p:sp>
    </p:spTree>
    <p:extLst>
      <p:ext uri="{BB962C8B-B14F-4D97-AF65-F5344CB8AC3E}">
        <p14:creationId xmlns:p14="http://schemas.microsoft.com/office/powerpoint/2010/main" val="30560893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E8CD879C-5DE7-461D-B94E-1966FCC6CCF2}" type="datetime1">
              <a:rPr lang="el-GR" smtClean="0"/>
              <a:t>20/11/2023</a:t>
            </a:fld>
            <a:endParaRPr lang="el-GR"/>
          </a:p>
        </p:txBody>
      </p:sp>
      <p:sp>
        <p:nvSpPr>
          <p:cNvPr id="5" name="Θέση υποσέλιδου 4"/>
          <p:cNvSpPr>
            <a:spLocks noGrp="1"/>
          </p:cNvSpPr>
          <p:nvPr>
            <p:ph type="ftr" sz="quarter" idx="11"/>
          </p:nvPr>
        </p:nvSpPr>
        <p:spPr/>
        <p:txBody>
          <a:bodyPr/>
          <a:lstStyle/>
          <a:p>
            <a:r>
              <a:rPr lang="en-US"/>
              <a:t>Final Conference, Serres, Greece, 19th of November  2023</a:t>
            </a:r>
            <a:endParaRPr lang="el-GR"/>
          </a:p>
        </p:txBody>
      </p:sp>
      <p:sp>
        <p:nvSpPr>
          <p:cNvPr id="6" name="Θέση αριθμού διαφάνειας 5"/>
          <p:cNvSpPr>
            <a:spLocks noGrp="1"/>
          </p:cNvSpPr>
          <p:nvPr>
            <p:ph type="sldNum" sz="quarter" idx="12"/>
          </p:nvPr>
        </p:nvSpPr>
        <p:spPr/>
        <p:txBody>
          <a:bodyPr/>
          <a:lstStyle/>
          <a:p>
            <a:fld id="{D96F1357-A865-4650-914B-A4D0A8B1521A}" type="slidenum">
              <a:rPr lang="el-GR" smtClean="0"/>
              <a:pPr/>
              <a:t>‹#›</a:t>
            </a:fld>
            <a:endParaRPr lang="el-GR"/>
          </a:p>
        </p:txBody>
      </p:sp>
    </p:spTree>
    <p:extLst>
      <p:ext uri="{BB962C8B-B14F-4D97-AF65-F5344CB8AC3E}">
        <p14:creationId xmlns:p14="http://schemas.microsoft.com/office/powerpoint/2010/main" val="2472774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846D1327-7C0B-4068-868F-638EF611EFB0}" type="datetime1">
              <a:rPr lang="el-GR" smtClean="0"/>
              <a:t>20/11/2023</a:t>
            </a:fld>
            <a:endParaRPr lang="el-GR"/>
          </a:p>
        </p:txBody>
      </p:sp>
      <p:sp>
        <p:nvSpPr>
          <p:cNvPr id="5" name="Θέση υποσέλιδου 4"/>
          <p:cNvSpPr>
            <a:spLocks noGrp="1"/>
          </p:cNvSpPr>
          <p:nvPr>
            <p:ph type="ftr" sz="quarter" idx="11"/>
          </p:nvPr>
        </p:nvSpPr>
        <p:spPr/>
        <p:txBody>
          <a:bodyPr/>
          <a:lstStyle/>
          <a:p>
            <a:r>
              <a:rPr lang="en-US"/>
              <a:t>Final Conference, Serres, Greece, 19th of November  2023</a:t>
            </a:r>
            <a:endParaRPr lang="el-GR"/>
          </a:p>
        </p:txBody>
      </p:sp>
      <p:sp>
        <p:nvSpPr>
          <p:cNvPr id="6" name="Θέση αριθμού διαφάνειας 5"/>
          <p:cNvSpPr>
            <a:spLocks noGrp="1"/>
          </p:cNvSpPr>
          <p:nvPr>
            <p:ph type="sldNum" sz="quarter" idx="12"/>
          </p:nvPr>
        </p:nvSpPr>
        <p:spPr/>
        <p:txBody>
          <a:bodyPr/>
          <a:lstStyle/>
          <a:p>
            <a:fld id="{D96F1357-A865-4650-914B-A4D0A8B1521A}" type="slidenum">
              <a:rPr lang="el-GR" smtClean="0"/>
              <a:pPr/>
              <a:t>‹#›</a:t>
            </a:fld>
            <a:endParaRPr lang="el-GR"/>
          </a:p>
        </p:txBody>
      </p:sp>
    </p:spTree>
    <p:extLst>
      <p:ext uri="{BB962C8B-B14F-4D97-AF65-F5344CB8AC3E}">
        <p14:creationId xmlns:p14="http://schemas.microsoft.com/office/powerpoint/2010/main" val="41468497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Στυλ κύριου υπότιτλου</a:t>
            </a:r>
          </a:p>
        </p:txBody>
      </p:sp>
      <p:sp>
        <p:nvSpPr>
          <p:cNvPr id="4" name="Θέση ημερομηνίας 3"/>
          <p:cNvSpPr>
            <a:spLocks noGrp="1"/>
          </p:cNvSpPr>
          <p:nvPr>
            <p:ph type="dt" sz="half" idx="10"/>
          </p:nvPr>
        </p:nvSpPr>
        <p:spPr/>
        <p:txBody>
          <a:bodyPr/>
          <a:lstStyle/>
          <a:p>
            <a:fld id="{B38C136B-8579-4C45-AA54-BEBCCA15E980}" type="datetime1">
              <a:rPr lang="el-GR" smtClean="0"/>
              <a:t>20/11/2023</a:t>
            </a:fld>
            <a:endParaRPr lang="el-GR"/>
          </a:p>
        </p:txBody>
      </p:sp>
      <p:sp>
        <p:nvSpPr>
          <p:cNvPr id="5" name="Θέση υποσέλιδου 4"/>
          <p:cNvSpPr>
            <a:spLocks noGrp="1"/>
          </p:cNvSpPr>
          <p:nvPr>
            <p:ph type="ftr" sz="quarter" idx="11"/>
          </p:nvPr>
        </p:nvSpPr>
        <p:spPr/>
        <p:txBody>
          <a:bodyPr/>
          <a:lstStyle/>
          <a:p>
            <a:r>
              <a:rPr lang="en-US"/>
              <a:t>Final Conference, Serres, Greece, 19th of November  2023</a:t>
            </a:r>
            <a:endParaRPr lang="el-GR"/>
          </a:p>
        </p:txBody>
      </p:sp>
      <p:sp>
        <p:nvSpPr>
          <p:cNvPr id="6" name="Θέση αριθμού διαφάνειας 5"/>
          <p:cNvSpPr>
            <a:spLocks noGrp="1"/>
          </p:cNvSpPr>
          <p:nvPr>
            <p:ph type="sldNum" sz="quarter" idx="12"/>
          </p:nvPr>
        </p:nvSpPr>
        <p:spPr/>
        <p:txBody>
          <a:bodyPr/>
          <a:lstStyle/>
          <a:p>
            <a:fld id="{4433D299-C28F-49CC-9CA1-DFDE844E4E26}" type="slidenum">
              <a:rPr lang="el-GR" smtClean="0"/>
              <a:pPr/>
              <a:t>‹#›</a:t>
            </a:fld>
            <a:endParaRPr lang="el-GR"/>
          </a:p>
        </p:txBody>
      </p:sp>
    </p:spTree>
    <p:extLst>
      <p:ext uri="{BB962C8B-B14F-4D97-AF65-F5344CB8AC3E}">
        <p14:creationId xmlns:p14="http://schemas.microsoft.com/office/powerpoint/2010/main" val="11785952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0074D302-88BE-4575-9613-B5FC77CB5DCB}" type="datetime1">
              <a:rPr lang="el-GR" smtClean="0"/>
              <a:t>20/11/2023</a:t>
            </a:fld>
            <a:endParaRPr lang="el-GR"/>
          </a:p>
        </p:txBody>
      </p:sp>
      <p:sp>
        <p:nvSpPr>
          <p:cNvPr id="5" name="Θέση υποσέλιδου 4"/>
          <p:cNvSpPr>
            <a:spLocks noGrp="1"/>
          </p:cNvSpPr>
          <p:nvPr>
            <p:ph type="ftr" sz="quarter" idx="11"/>
          </p:nvPr>
        </p:nvSpPr>
        <p:spPr/>
        <p:txBody>
          <a:bodyPr/>
          <a:lstStyle/>
          <a:p>
            <a:r>
              <a:rPr lang="en-US"/>
              <a:t>Final Conference, Serres, Greece, 19th of November  2023</a:t>
            </a:r>
            <a:endParaRPr lang="el-GR"/>
          </a:p>
        </p:txBody>
      </p:sp>
      <p:sp>
        <p:nvSpPr>
          <p:cNvPr id="6" name="Θέση αριθμού διαφάνειας 5"/>
          <p:cNvSpPr>
            <a:spLocks noGrp="1"/>
          </p:cNvSpPr>
          <p:nvPr>
            <p:ph type="sldNum" sz="quarter" idx="12"/>
          </p:nvPr>
        </p:nvSpPr>
        <p:spPr/>
        <p:txBody>
          <a:bodyPr/>
          <a:lstStyle/>
          <a:p>
            <a:fld id="{4433D299-C28F-49CC-9CA1-DFDE844E4E26}" type="slidenum">
              <a:rPr lang="el-GR" smtClean="0"/>
              <a:pPr/>
              <a:t>‹#›</a:t>
            </a:fld>
            <a:endParaRPr lang="el-GR"/>
          </a:p>
        </p:txBody>
      </p:sp>
    </p:spTree>
    <p:extLst>
      <p:ext uri="{BB962C8B-B14F-4D97-AF65-F5344CB8AC3E}">
        <p14:creationId xmlns:p14="http://schemas.microsoft.com/office/powerpoint/2010/main" val="5226511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p>
            <a:fld id="{98E3E99B-935A-4C49-B678-7E6EC83DDED6}" type="datetime1">
              <a:rPr lang="el-GR" smtClean="0"/>
              <a:t>20/11/2023</a:t>
            </a:fld>
            <a:endParaRPr lang="el-GR"/>
          </a:p>
        </p:txBody>
      </p:sp>
      <p:sp>
        <p:nvSpPr>
          <p:cNvPr id="5" name="Θέση υποσέλιδου 4"/>
          <p:cNvSpPr>
            <a:spLocks noGrp="1"/>
          </p:cNvSpPr>
          <p:nvPr>
            <p:ph type="ftr" sz="quarter" idx="11"/>
          </p:nvPr>
        </p:nvSpPr>
        <p:spPr/>
        <p:txBody>
          <a:bodyPr/>
          <a:lstStyle/>
          <a:p>
            <a:r>
              <a:rPr lang="en-US"/>
              <a:t>Final Conference, Serres, Greece, 19th of November  2023</a:t>
            </a:r>
            <a:endParaRPr lang="el-GR"/>
          </a:p>
        </p:txBody>
      </p:sp>
      <p:sp>
        <p:nvSpPr>
          <p:cNvPr id="6" name="Θέση αριθμού διαφάνειας 5"/>
          <p:cNvSpPr>
            <a:spLocks noGrp="1"/>
          </p:cNvSpPr>
          <p:nvPr>
            <p:ph type="sldNum" sz="quarter" idx="12"/>
          </p:nvPr>
        </p:nvSpPr>
        <p:spPr/>
        <p:txBody>
          <a:bodyPr/>
          <a:lstStyle/>
          <a:p>
            <a:fld id="{4433D299-C28F-49CC-9CA1-DFDE844E4E26}" type="slidenum">
              <a:rPr lang="el-GR" smtClean="0"/>
              <a:pPr/>
              <a:t>‹#›</a:t>
            </a:fld>
            <a:endParaRPr lang="el-GR"/>
          </a:p>
        </p:txBody>
      </p:sp>
    </p:spTree>
    <p:extLst>
      <p:ext uri="{BB962C8B-B14F-4D97-AF65-F5344CB8AC3E}">
        <p14:creationId xmlns:p14="http://schemas.microsoft.com/office/powerpoint/2010/main" val="28016756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838200" y="1825625"/>
            <a:ext cx="51816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72200" y="1825625"/>
            <a:ext cx="51816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6B913D8A-9E9C-4064-B052-FE98D94BA3C5}" type="datetime1">
              <a:rPr lang="el-GR" smtClean="0"/>
              <a:t>20/11/2023</a:t>
            </a:fld>
            <a:endParaRPr lang="el-GR"/>
          </a:p>
        </p:txBody>
      </p:sp>
      <p:sp>
        <p:nvSpPr>
          <p:cNvPr id="6" name="Θέση υποσέλιδου 5"/>
          <p:cNvSpPr>
            <a:spLocks noGrp="1"/>
          </p:cNvSpPr>
          <p:nvPr>
            <p:ph type="ftr" sz="quarter" idx="11"/>
          </p:nvPr>
        </p:nvSpPr>
        <p:spPr/>
        <p:txBody>
          <a:bodyPr/>
          <a:lstStyle/>
          <a:p>
            <a:r>
              <a:rPr lang="en-US"/>
              <a:t>Final Conference, Serres, Greece, 19th of November  2023</a:t>
            </a:r>
            <a:endParaRPr lang="el-GR"/>
          </a:p>
        </p:txBody>
      </p:sp>
      <p:sp>
        <p:nvSpPr>
          <p:cNvPr id="7" name="Θέση αριθμού διαφάνειας 6"/>
          <p:cNvSpPr>
            <a:spLocks noGrp="1"/>
          </p:cNvSpPr>
          <p:nvPr>
            <p:ph type="sldNum" sz="quarter" idx="12"/>
          </p:nvPr>
        </p:nvSpPr>
        <p:spPr/>
        <p:txBody>
          <a:bodyPr/>
          <a:lstStyle/>
          <a:p>
            <a:fld id="{4433D299-C28F-49CC-9CA1-DFDE844E4E26}" type="slidenum">
              <a:rPr lang="el-GR" smtClean="0"/>
              <a:pPr/>
              <a:t>‹#›</a:t>
            </a:fld>
            <a:endParaRPr lang="el-GR"/>
          </a:p>
        </p:txBody>
      </p:sp>
    </p:spTree>
    <p:extLst>
      <p:ext uri="{BB962C8B-B14F-4D97-AF65-F5344CB8AC3E}">
        <p14:creationId xmlns:p14="http://schemas.microsoft.com/office/powerpoint/2010/main" val="22059569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6C52CB07-F080-4A09-A2D0-506DF5FC5649}" type="datetime1">
              <a:rPr lang="el-GR" smtClean="0"/>
              <a:t>20/11/2023</a:t>
            </a:fld>
            <a:endParaRPr lang="el-GR"/>
          </a:p>
        </p:txBody>
      </p:sp>
      <p:sp>
        <p:nvSpPr>
          <p:cNvPr id="8" name="Θέση υποσέλιδου 7"/>
          <p:cNvSpPr>
            <a:spLocks noGrp="1"/>
          </p:cNvSpPr>
          <p:nvPr>
            <p:ph type="ftr" sz="quarter" idx="11"/>
          </p:nvPr>
        </p:nvSpPr>
        <p:spPr/>
        <p:txBody>
          <a:bodyPr/>
          <a:lstStyle/>
          <a:p>
            <a:r>
              <a:rPr lang="en-US"/>
              <a:t>Final Conference, Serres, Greece, 19th of November  2023</a:t>
            </a:r>
            <a:endParaRPr lang="el-GR"/>
          </a:p>
        </p:txBody>
      </p:sp>
      <p:sp>
        <p:nvSpPr>
          <p:cNvPr id="9" name="Θέση αριθμού διαφάνειας 8"/>
          <p:cNvSpPr>
            <a:spLocks noGrp="1"/>
          </p:cNvSpPr>
          <p:nvPr>
            <p:ph type="sldNum" sz="quarter" idx="12"/>
          </p:nvPr>
        </p:nvSpPr>
        <p:spPr/>
        <p:txBody>
          <a:bodyPr/>
          <a:lstStyle/>
          <a:p>
            <a:fld id="{4433D299-C28F-49CC-9CA1-DFDE844E4E26}" type="slidenum">
              <a:rPr lang="el-GR" smtClean="0"/>
              <a:pPr/>
              <a:t>‹#›</a:t>
            </a:fld>
            <a:endParaRPr lang="el-GR"/>
          </a:p>
        </p:txBody>
      </p:sp>
    </p:spTree>
    <p:extLst>
      <p:ext uri="{BB962C8B-B14F-4D97-AF65-F5344CB8AC3E}">
        <p14:creationId xmlns:p14="http://schemas.microsoft.com/office/powerpoint/2010/main" val="38706475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CE3A7182-79A3-468D-AE68-9D3B9482C27E}" type="datetime1">
              <a:rPr lang="el-GR" smtClean="0"/>
              <a:t>20/11/2023</a:t>
            </a:fld>
            <a:endParaRPr lang="el-GR"/>
          </a:p>
        </p:txBody>
      </p:sp>
      <p:sp>
        <p:nvSpPr>
          <p:cNvPr id="4" name="Θέση υποσέλιδου 3"/>
          <p:cNvSpPr>
            <a:spLocks noGrp="1"/>
          </p:cNvSpPr>
          <p:nvPr>
            <p:ph type="ftr" sz="quarter" idx="11"/>
          </p:nvPr>
        </p:nvSpPr>
        <p:spPr/>
        <p:txBody>
          <a:bodyPr/>
          <a:lstStyle/>
          <a:p>
            <a:r>
              <a:rPr lang="en-US"/>
              <a:t>Final Conference, Serres, Greece, 19th of November  2023</a:t>
            </a:r>
            <a:endParaRPr lang="el-GR"/>
          </a:p>
        </p:txBody>
      </p:sp>
      <p:sp>
        <p:nvSpPr>
          <p:cNvPr id="5" name="Θέση αριθμού διαφάνειας 4"/>
          <p:cNvSpPr>
            <a:spLocks noGrp="1"/>
          </p:cNvSpPr>
          <p:nvPr>
            <p:ph type="sldNum" sz="quarter" idx="12"/>
          </p:nvPr>
        </p:nvSpPr>
        <p:spPr/>
        <p:txBody>
          <a:bodyPr/>
          <a:lstStyle/>
          <a:p>
            <a:fld id="{4433D299-C28F-49CC-9CA1-DFDE844E4E26}" type="slidenum">
              <a:rPr lang="el-GR" smtClean="0"/>
              <a:pPr/>
              <a:t>‹#›</a:t>
            </a:fld>
            <a:endParaRPr lang="el-GR"/>
          </a:p>
        </p:txBody>
      </p:sp>
    </p:spTree>
    <p:extLst>
      <p:ext uri="{BB962C8B-B14F-4D97-AF65-F5344CB8AC3E}">
        <p14:creationId xmlns:p14="http://schemas.microsoft.com/office/powerpoint/2010/main" val="799723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D1A2C83-8F06-4116-889A-2DE8E317A8CB}" type="datetime1">
              <a:rPr lang="el-GR" smtClean="0"/>
              <a:t>20/11/2023</a:t>
            </a:fld>
            <a:endParaRPr lang="el-GR"/>
          </a:p>
        </p:txBody>
      </p:sp>
      <p:sp>
        <p:nvSpPr>
          <p:cNvPr id="3" name="Θέση υποσέλιδου 2"/>
          <p:cNvSpPr>
            <a:spLocks noGrp="1"/>
          </p:cNvSpPr>
          <p:nvPr>
            <p:ph type="ftr" sz="quarter" idx="11"/>
          </p:nvPr>
        </p:nvSpPr>
        <p:spPr/>
        <p:txBody>
          <a:bodyPr/>
          <a:lstStyle/>
          <a:p>
            <a:r>
              <a:rPr lang="en-US"/>
              <a:t>Final Conference, Serres, Greece, 19th of November  2023</a:t>
            </a:r>
            <a:endParaRPr lang="el-GR"/>
          </a:p>
        </p:txBody>
      </p:sp>
      <p:sp>
        <p:nvSpPr>
          <p:cNvPr id="4" name="Θέση αριθμού διαφάνειας 3"/>
          <p:cNvSpPr>
            <a:spLocks noGrp="1"/>
          </p:cNvSpPr>
          <p:nvPr>
            <p:ph type="sldNum" sz="quarter" idx="12"/>
          </p:nvPr>
        </p:nvSpPr>
        <p:spPr/>
        <p:txBody>
          <a:bodyPr/>
          <a:lstStyle/>
          <a:p>
            <a:fld id="{4433D299-C28F-49CC-9CA1-DFDE844E4E26}" type="slidenum">
              <a:rPr lang="el-GR" smtClean="0"/>
              <a:pPr/>
              <a:t>‹#›</a:t>
            </a:fld>
            <a:endParaRPr lang="el-GR"/>
          </a:p>
        </p:txBody>
      </p:sp>
    </p:spTree>
    <p:extLst>
      <p:ext uri="{BB962C8B-B14F-4D97-AF65-F5344CB8AC3E}">
        <p14:creationId xmlns:p14="http://schemas.microsoft.com/office/powerpoint/2010/main" val="1175137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p>
            <a:fld id="{6E907549-132E-480D-A3C9-E380C99C7FE9}" type="datetime1">
              <a:rPr lang="el-GR" smtClean="0"/>
              <a:t>20/11/2023</a:t>
            </a:fld>
            <a:endParaRPr lang="el-GR"/>
          </a:p>
        </p:txBody>
      </p:sp>
      <p:sp>
        <p:nvSpPr>
          <p:cNvPr id="5" name="Θέση υποσέλιδου 4"/>
          <p:cNvSpPr>
            <a:spLocks noGrp="1"/>
          </p:cNvSpPr>
          <p:nvPr>
            <p:ph type="ftr" sz="quarter" idx="11"/>
          </p:nvPr>
        </p:nvSpPr>
        <p:spPr/>
        <p:txBody>
          <a:bodyPr/>
          <a:lstStyle/>
          <a:p>
            <a:r>
              <a:rPr lang="en-US"/>
              <a:t>Final Conference, Serres, Greece, 19th of November  2023</a:t>
            </a:r>
            <a:endParaRPr lang="el-GR"/>
          </a:p>
        </p:txBody>
      </p:sp>
      <p:sp>
        <p:nvSpPr>
          <p:cNvPr id="6" name="Θέση αριθμού διαφάνειας 5"/>
          <p:cNvSpPr>
            <a:spLocks noGrp="1"/>
          </p:cNvSpPr>
          <p:nvPr>
            <p:ph type="sldNum" sz="quarter" idx="12"/>
          </p:nvPr>
        </p:nvSpPr>
        <p:spPr/>
        <p:txBody>
          <a:bodyPr/>
          <a:lstStyle/>
          <a:p>
            <a:fld id="{20F56223-AE54-4290-BF7D-422B71AFD93A}" type="slidenum">
              <a:rPr lang="el-GR" smtClean="0"/>
              <a:pPr/>
              <a:t>‹#›</a:t>
            </a:fld>
            <a:endParaRPr lang="el-GR"/>
          </a:p>
        </p:txBody>
      </p:sp>
    </p:spTree>
    <p:extLst>
      <p:ext uri="{BB962C8B-B14F-4D97-AF65-F5344CB8AC3E}">
        <p14:creationId xmlns:p14="http://schemas.microsoft.com/office/powerpoint/2010/main" val="29790561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AD1DE13A-FAB3-4A7D-9971-FC267A3A97D0}" type="datetime1">
              <a:rPr lang="el-GR" smtClean="0"/>
              <a:t>20/11/2023</a:t>
            </a:fld>
            <a:endParaRPr lang="el-GR"/>
          </a:p>
        </p:txBody>
      </p:sp>
      <p:sp>
        <p:nvSpPr>
          <p:cNvPr id="6" name="Θέση υποσέλιδου 5"/>
          <p:cNvSpPr>
            <a:spLocks noGrp="1"/>
          </p:cNvSpPr>
          <p:nvPr>
            <p:ph type="ftr" sz="quarter" idx="11"/>
          </p:nvPr>
        </p:nvSpPr>
        <p:spPr/>
        <p:txBody>
          <a:bodyPr/>
          <a:lstStyle/>
          <a:p>
            <a:r>
              <a:rPr lang="en-US"/>
              <a:t>Final Conference, Serres, Greece, 19th of November  2023</a:t>
            </a:r>
            <a:endParaRPr lang="el-GR"/>
          </a:p>
        </p:txBody>
      </p:sp>
      <p:sp>
        <p:nvSpPr>
          <p:cNvPr id="7" name="Θέση αριθμού διαφάνειας 6"/>
          <p:cNvSpPr>
            <a:spLocks noGrp="1"/>
          </p:cNvSpPr>
          <p:nvPr>
            <p:ph type="sldNum" sz="quarter" idx="12"/>
          </p:nvPr>
        </p:nvSpPr>
        <p:spPr/>
        <p:txBody>
          <a:bodyPr/>
          <a:lstStyle/>
          <a:p>
            <a:fld id="{4433D299-C28F-49CC-9CA1-DFDE844E4E26}" type="slidenum">
              <a:rPr lang="el-GR" smtClean="0"/>
              <a:pPr/>
              <a:t>‹#›</a:t>
            </a:fld>
            <a:endParaRPr lang="el-GR"/>
          </a:p>
        </p:txBody>
      </p:sp>
    </p:spTree>
    <p:extLst>
      <p:ext uri="{BB962C8B-B14F-4D97-AF65-F5344CB8AC3E}">
        <p14:creationId xmlns:p14="http://schemas.microsoft.com/office/powerpoint/2010/main" val="28586137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D7283983-D5E1-44BA-BE66-A4D5D1E20E48}" type="datetime1">
              <a:rPr lang="el-GR" smtClean="0"/>
              <a:t>20/11/2023</a:t>
            </a:fld>
            <a:endParaRPr lang="el-GR"/>
          </a:p>
        </p:txBody>
      </p:sp>
      <p:sp>
        <p:nvSpPr>
          <p:cNvPr id="6" name="Θέση υποσέλιδου 5"/>
          <p:cNvSpPr>
            <a:spLocks noGrp="1"/>
          </p:cNvSpPr>
          <p:nvPr>
            <p:ph type="ftr" sz="quarter" idx="11"/>
          </p:nvPr>
        </p:nvSpPr>
        <p:spPr/>
        <p:txBody>
          <a:bodyPr/>
          <a:lstStyle/>
          <a:p>
            <a:r>
              <a:rPr lang="en-US"/>
              <a:t>Final Conference, Serres, Greece, 19th of November  2023</a:t>
            </a:r>
            <a:endParaRPr lang="el-GR"/>
          </a:p>
        </p:txBody>
      </p:sp>
      <p:sp>
        <p:nvSpPr>
          <p:cNvPr id="7" name="Θέση αριθμού διαφάνειας 6"/>
          <p:cNvSpPr>
            <a:spLocks noGrp="1"/>
          </p:cNvSpPr>
          <p:nvPr>
            <p:ph type="sldNum" sz="quarter" idx="12"/>
          </p:nvPr>
        </p:nvSpPr>
        <p:spPr/>
        <p:txBody>
          <a:bodyPr/>
          <a:lstStyle/>
          <a:p>
            <a:fld id="{4433D299-C28F-49CC-9CA1-DFDE844E4E26}" type="slidenum">
              <a:rPr lang="el-GR" smtClean="0"/>
              <a:pPr/>
              <a:t>‹#›</a:t>
            </a:fld>
            <a:endParaRPr lang="el-GR"/>
          </a:p>
        </p:txBody>
      </p:sp>
    </p:spTree>
    <p:extLst>
      <p:ext uri="{BB962C8B-B14F-4D97-AF65-F5344CB8AC3E}">
        <p14:creationId xmlns:p14="http://schemas.microsoft.com/office/powerpoint/2010/main" val="42053669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25FEDFD5-C472-40FC-A211-75D8149267B6}" type="datetime1">
              <a:rPr lang="el-GR" smtClean="0"/>
              <a:t>20/11/2023</a:t>
            </a:fld>
            <a:endParaRPr lang="el-GR"/>
          </a:p>
        </p:txBody>
      </p:sp>
      <p:sp>
        <p:nvSpPr>
          <p:cNvPr id="5" name="Θέση υποσέλιδου 4"/>
          <p:cNvSpPr>
            <a:spLocks noGrp="1"/>
          </p:cNvSpPr>
          <p:nvPr>
            <p:ph type="ftr" sz="quarter" idx="11"/>
          </p:nvPr>
        </p:nvSpPr>
        <p:spPr/>
        <p:txBody>
          <a:bodyPr/>
          <a:lstStyle/>
          <a:p>
            <a:r>
              <a:rPr lang="en-US"/>
              <a:t>Final Conference, Serres, Greece, 19th of November  2023</a:t>
            </a:r>
            <a:endParaRPr lang="el-GR"/>
          </a:p>
        </p:txBody>
      </p:sp>
      <p:sp>
        <p:nvSpPr>
          <p:cNvPr id="6" name="Θέση αριθμού διαφάνειας 5"/>
          <p:cNvSpPr>
            <a:spLocks noGrp="1"/>
          </p:cNvSpPr>
          <p:nvPr>
            <p:ph type="sldNum" sz="quarter" idx="12"/>
          </p:nvPr>
        </p:nvSpPr>
        <p:spPr/>
        <p:txBody>
          <a:bodyPr/>
          <a:lstStyle/>
          <a:p>
            <a:fld id="{4433D299-C28F-49CC-9CA1-DFDE844E4E26}" type="slidenum">
              <a:rPr lang="el-GR" smtClean="0"/>
              <a:pPr/>
              <a:t>‹#›</a:t>
            </a:fld>
            <a:endParaRPr lang="el-GR"/>
          </a:p>
        </p:txBody>
      </p:sp>
    </p:spTree>
    <p:extLst>
      <p:ext uri="{BB962C8B-B14F-4D97-AF65-F5344CB8AC3E}">
        <p14:creationId xmlns:p14="http://schemas.microsoft.com/office/powerpoint/2010/main" val="18832733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143144F4-D044-4480-B5DA-A7AE11263208}" type="datetime1">
              <a:rPr lang="el-GR" smtClean="0"/>
              <a:t>20/11/2023</a:t>
            </a:fld>
            <a:endParaRPr lang="el-GR"/>
          </a:p>
        </p:txBody>
      </p:sp>
      <p:sp>
        <p:nvSpPr>
          <p:cNvPr id="5" name="Θέση υποσέλιδου 4"/>
          <p:cNvSpPr>
            <a:spLocks noGrp="1"/>
          </p:cNvSpPr>
          <p:nvPr>
            <p:ph type="ftr" sz="quarter" idx="11"/>
          </p:nvPr>
        </p:nvSpPr>
        <p:spPr/>
        <p:txBody>
          <a:bodyPr/>
          <a:lstStyle/>
          <a:p>
            <a:r>
              <a:rPr lang="en-US"/>
              <a:t>Final Conference, Serres, Greece, 19th of November  2023</a:t>
            </a:r>
            <a:endParaRPr lang="el-GR"/>
          </a:p>
        </p:txBody>
      </p:sp>
      <p:sp>
        <p:nvSpPr>
          <p:cNvPr id="6" name="Θέση αριθμού διαφάνειας 5"/>
          <p:cNvSpPr>
            <a:spLocks noGrp="1"/>
          </p:cNvSpPr>
          <p:nvPr>
            <p:ph type="sldNum" sz="quarter" idx="12"/>
          </p:nvPr>
        </p:nvSpPr>
        <p:spPr/>
        <p:txBody>
          <a:bodyPr/>
          <a:lstStyle/>
          <a:p>
            <a:fld id="{4433D299-C28F-49CC-9CA1-DFDE844E4E26}" type="slidenum">
              <a:rPr lang="el-GR" smtClean="0"/>
              <a:pPr/>
              <a:t>‹#›</a:t>
            </a:fld>
            <a:endParaRPr lang="el-GR"/>
          </a:p>
        </p:txBody>
      </p:sp>
    </p:spTree>
    <p:extLst>
      <p:ext uri="{BB962C8B-B14F-4D97-AF65-F5344CB8AC3E}">
        <p14:creationId xmlns:p14="http://schemas.microsoft.com/office/powerpoint/2010/main" val="9266400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l-GR"/>
              <a:t>Στυλ κύριου τίτλου</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a:t>Στυλ κύριου υπότιτλου</a:t>
            </a:r>
            <a:endParaRPr lang="en-US" dirty="0"/>
          </a:p>
        </p:txBody>
      </p:sp>
      <p:sp>
        <p:nvSpPr>
          <p:cNvPr id="4" name="Date Placeholder 3"/>
          <p:cNvSpPr>
            <a:spLocks noGrp="1"/>
          </p:cNvSpPr>
          <p:nvPr>
            <p:ph type="dt" sz="half" idx="10"/>
          </p:nvPr>
        </p:nvSpPr>
        <p:spPr/>
        <p:txBody>
          <a:bodyPr/>
          <a:lstStyle/>
          <a:p>
            <a:fld id="{5CFFFF3C-5E17-48BA-BE3B-42FCE6842D69}" type="datetime1">
              <a:rPr lang="el-GR" smtClean="0"/>
              <a:t>20/11/2023</a:t>
            </a:fld>
            <a:endParaRPr lang="el-GR"/>
          </a:p>
        </p:txBody>
      </p:sp>
      <p:sp>
        <p:nvSpPr>
          <p:cNvPr id="5" name="Footer Placeholder 4"/>
          <p:cNvSpPr>
            <a:spLocks noGrp="1"/>
          </p:cNvSpPr>
          <p:nvPr>
            <p:ph type="ftr" sz="quarter" idx="11"/>
          </p:nvPr>
        </p:nvSpPr>
        <p:spPr/>
        <p:txBody>
          <a:bodyPr/>
          <a:lstStyle/>
          <a:p>
            <a:r>
              <a:rPr lang="en-US"/>
              <a:t>Final Conference, Serres, Greece, 19th of November  2023</a:t>
            </a:r>
            <a:endParaRPr lang="el-GR" dirty="0"/>
          </a:p>
        </p:txBody>
      </p:sp>
      <p:sp>
        <p:nvSpPr>
          <p:cNvPr id="6" name="Slide Number Placeholder 5"/>
          <p:cNvSpPr>
            <a:spLocks noGrp="1"/>
          </p:cNvSpPr>
          <p:nvPr>
            <p:ph type="sldNum" sz="quarter" idx="12"/>
          </p:nvPr>
        </p:nvSpPr>
        <p:spPr/>
        <p:txBody>
          <a:bodyPr/>
          <a:lstStyle/>
          <a:p>
            <a:fld id="{837B30DF-D74F-4EC3-AAEA-60DA964D3264}" type="slidenum">
              <a:rPr lang="el-GR" smtClean="0"/>
              <a:pPr/>
              <a:t>‹#›</a:t>
            </a:fld>
            <a:endParaRPr lang="el-G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89698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5D8C4DE1-40EC-4148-B671-DEAF4244D971}" type="datetime1">
              <a:rPr lang="el-GR" smtClean="0"/>
              <a:t>20/11/2023</a:t>
            </a:fld>
            <a:endParaRPr lang="en-US" dirty="0"/>
          </a:p>
        </p:txBody>
      </p:sp>
      <p:sp>
        <p:nvSpPr>
          <p:cNvPr id="5" name="Footer Placeholder 4"/>
          <p:cNvSpPr>
            <a:spLocks noGrp="1"/>
          </p:cNvSpPr>
          <p:nvPr>
            <p:ph type="ftr" sz="quarter" idx="11"/>
          </p:nvPr>
        </p:nvSpPr>
        <p:spPr/>
        <p:txBody>
          <a:bodyPr/>
          <a:lstStyle/>
          <a:p>
            <a:r>
              <a:rPr lang="en-US"/>
              <a:t>Final Conference, Serres, Greece, 19th of November  2023</a:t>
            </a:r>
            <a:endParaRPr lang="el-GR" dirty="0"/>
          </a:p>
        </p:txBody>
      </p:sp>
      <p:sp>
        <p:nvSpPr>
          <p:cNvPr id="6" name="Slide Number Placeholder 5"/>
          <p:cNvSpPr>
            <a:spLocks noGrp="1"/>
          </p:cNvSpPr>
          <p:nvPr>
            <p:ph type="sldNum" sz="quarter" idx="12"/>
          </p:nvPr>
        </p:nvSpPr>
        <p:spPr/>
        <p:txBody>
          <a:bodyPr/>
          <a:lstStyle/>
          <a:p>
            <a:fld id="{837B30DF-D74F-4EC3-AAEA-60DA964D3264}" type="slidenum">
              <a:rPr lang="el-GR" smtClean="0"/>
              <a:pPr/>
              <a:t>‹#›</a:t>
            </a:fld>
            <a:endParaRPr lang="el-GR"/>
          </a:p>
        </p:txBody>
      </p:sp>
      <p:pic>
        <p:nvPicPr>
          <p:cNvPr id="7" name="Εικόνα 6"/>
          <p:cNvPicPr>
            <a:picLocks noChangeAspect="1"/>
          </p:cNvPicPr>
          <p:nvPr userDrawn="1"/>
        </p:nvPicPr>
        <p:blipFill>
          <a:blip r:embed="rId2" cstate="print"/>
          <a:stretch>
            <a:fillRect/>
          </a:stretch>
        </p:blipFill>
        <p:spPr>
          <a:xfrm>
            <a:off x="631739" y="260648"/>
            <a:ext cx="1493650" cy="441999"/>
          </a:xfrm>
          <a:prstGeom prst="rect">
            <a:avLst/>
          </a:prstGeom>
        </p:spPr>
      </p:pic>
      <p:cxnSp>
        <p:nvCxnSpPr>
          <p:cNvPr id="9" name="Ευθεία γραμμή σύνδεσης 8"/>
          <p:cNvCxnSpPr/>
          <p:nvPr userDrawn="1"/>
        </p:nvCxnSpPr>
        <p:spPr>
          <a:xfrm>
            <a:off x="-96688" y="764704"/>
            <a:ext cx="12288688"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10" name="Εικόνα 9"/>
          <p:cNvPicPr>
            <a:picLocks noChangeAspect="1"/>
          </p:cNvPicPr>
          <p:nvPr userDrawn="1"/>
        </p:nvPicPr>
        <p:blipFill rotWithShape="1">
          <a:blip r:embed="rId3" cstate="print">
            <a:extLst>
              <a:ext uri="{28A0092B-C50C-407E-A947-70E740481C1C}">
                <a14:useLocalDpi xmlns:a14="http://schemas.microsoft.com/office/drawing/2010/main" val="0"/>
              </a:ext>
            </a:extLst>
          </a:blip>
          <a:srcRect t="73474"/>
          <a:stretch/>
        </p:blipFill>
        <p:spPr>
          <a:xfrm>
            <a:off x="8957508" y="404664"/>
            <a:ext cx="2716332" cy="297983"/>
          </a:xfrm>
          <a:prstGeom prst="rect">
            <a:avLst/>
          </a:prstGeom>
        </p:spPr>
      </p:pic>
    </p:spTree>
    <p:extLst>
      <p:ext uri="{BB962C8B-B14F-4D97-AF65-F5344CB8AC3E}">
        <p14:creationId xmlns:p14="http://schemas.microsoft.com/office/powerpoint/2010/main" val="23317840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l-GR"/>
              <a:t>Στυλ κύριου τίτλου</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4" name="Date Placeholder 3"/>
          <p:cNvSpPr>
            <a:spLocks noGrp="1"/>
          </p:cNvSpPr>
          <p:nvPr>
            <p:ph type="dt" sz="half" idx="10"/>
          </p:nvPr>
        </p:nvSpPr>
        <p:spPr/>
        <p:txBody>
          <a:bodyPr/>
          <a:lstStyle/>
          <a:p>
            <a:fld id="{33CAED1F-C679-4A9C-9857-D790F973E23E}" type="datetime1">
              <a:rPr lang="el-GR" smtClean="0"/>
              <a:t>20/11/2023</a:t>
            </a:fld>
            <a:endParaRPr lang="en-US" dirty="0"/>
          </a:p>
        </p:txBody>
      </p:sp>
      <p:sp>
        <p:nvSpPr>
          <p:cNvPr id="5" name="Footer Placeholder 4"/>
          <p:cNvSpPr>
            <a:spLocks noGrp="1"/>
          </p:cNvSpPr>
          <p:nvPr>
            <p:ph type="ftr" sz="quarter" idx="11"/>
          </p:nvPr>
        </p:nvSpPr>
        <p:spPr/>
        <p:txBody>
          <a:bodyPr/>
          <a:lstStyle/>
          <a:p>
            <a:r>
              <a:rPr lang="en-US"/>
              <a:t>Final Conference, Serres, Greece, 19th of November  2023</a:t>
            </a:r>
            <a:endParaRPr lang="el-GR"/>
          </a:p>
        </p:txBody>
      </p:sp>
      <p:sp>
        <p:nvSpPr>
          <p:cNvPr id="6" name="Slide Number Placeholder 5"/>
          <p:cNvSpPr>
            <a:spLocks noGrp="1"/>
          </p:cNvSpPr>
          <p:nvPr>
            <p:ph type="sldNum" sz="quarter" idx="12"/>
          </p:nvPr>
        </p:nvSpPr>
        <p:spPr/>
        <p:txBody>
          <a:bodyPr/>
          <a:lstStyle/>
          <a:p>
            <a:fld id="{837B30DF-D74F-4EC3-AAEA-60DA964D3264}" type="slidenum">
              <a:rPr lang="el-GR" smtClean="0"/>
              <a:pPr/>
              <a:t>‹#›</a:t>
            </a:fld>
            <a:endParaRPr lang="el-G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83486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l-GR"/>
              <a:t>Στυλ κύριου τίτλου</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92536592-A1F6-4761-83F4-FBFA8CF2D370}" type="datetime1">
              <a:rPr lang="el-GR" smtClean="0"/>
              <a:t>20/11/2023</a:t>
            </a:fld>
            <a:endParaRPr lang="en-US" dirty="0"/>
          </a:p>
        </p:txBody>
      </p:sp>
      <p:sp>
        <p:nvSpPr>
          <p:cNvPr id="6" name="Footer Placeholder 5"/>
          <p:cNvSpPr>
            <a:spLocks noGrp="1"/>
          </p:cNvSpPr>
          <p:nvPr>
            <p:ph type="ftr" sz="quarter" idx="11"/>
          </p:nvPr>
        </p:nvSpPr>
        <p:spPr/>
        <p:txBody>
          <a:bodyPr/>
          <a:lstStyle/>
          <a:p>
            <a:r>
              <a:rPr lang="en-US"/>
              <a:t>Final Conference, Serres, Greece, 19th of November  2023</a:t>
            </a:r>
            <a:endParaRPr lang="el-GR"/>
          </a:p>
        </p:txBody>
      </p:sp>
      <p:sp>
        <p:nvSpPr>
          <p:cNvPr id="7" name="Slide Number Placeholder 6"/>
          <p:cNvSpPr>
            <a:spLocks noGrp="1"/>
          </p:cNvSpPr>
          <p:nvPr>
            <p:ph type="sldNum" sz="quarter" idx="12"/>
          </p:nvPr>
        </p:nvSpPr>
        <p:spPr/>
        <p:txBody>
          <a:bodyPr/>
          <a:lstStyle/>
          <a:p>
            <a:fld id="{837B30DF-D74F-4EC3-AAEA-60DA964D3264}" type="slidenum">
              <a:rPr lang="el-GR" smtClean="0"/>
              <a:pPr/>
              <a:t>‹#›</a:t>
            </a:fld>
            <a:endParaRPr lang="el-GR"/>
          </a:p>
        </p:txBody>
      </p:sp>
    </p:spTree>
    <p:extLst>
      <p:ext uri="{BB962C8B-B14F-4D97-AF65-F5344CB8AC3E}">
        <p14:creationId xmlns:p14="http://schemas.microsoft.com/office/powerpoint/2010/main" val="13646044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l-GR"/>
              <a:t>Στυλ κύριου τίτλου</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Content Placeholder 3"/>
          <p:cNvSpPr>
            <a:spLocks noGrp="1"/>
          </p:cNvSpPr>
          <p:nvPr>
            <p:ph sz="half" idx="2"/>
          </p:nvPr>
        </p:nvSpPr>
        <p:spPr>
          <a:xfrm>
            <a:off x="1097280" y="2582334"/>
            <a:ext cx="4937760" cy="337820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Content Placeholder 5"/>
          <p:cNvSpPr>
            <a:spLocks noGrp="1"/>
          </p:cNvSpPr>
          <p:nvPr>
            <p:ph sz="quarter" idx="4"/>
          </p:nvPr>
        </p:nvSpPr>
        <p:spPr>
          <a:xfrm>
            <a:off x="6217920" y="2582334"/>
            <a:ext cx="4937760" cy="337820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fld id="{9F210899-6CA5-4CBE-B36B-C01CD32AEFD8}" type="datetime1">
              <a:rPr lang="el-GR" smtClean="0"/>
              <a:t>20/11/2023</a:t>
            </a:fld>
            <a:endParaRPr lang="en-US" dirty="0"/>
          </a:p>
        </p:txBody>
      </p:sp>
      <p:sp>
        <p:nvSpPr>
          <p:cNvPr id="8" name="Footer Placeholder 7"/>
          <p:cNvSpPr>
            <a:spLocks noGrp="1"/>
          </p:cNvSpPr>
          <p:nvPr>
            <p:ph type="ftr" sz="quarter" idx="11"/>
          </p:nvPr>
        </p:nvSpPr>
        <p:spPr/>
        <p:txBody>
          <a:bodyPr/>
          <a:lstStyle/>
          <a:p>
            <a:r>
              <a:rPr lang="en-US"/>
              <a:t>Final Conference, Serres, Greece, 19th of November  2023</a:t>
            </a:r>
            <a:endParaRPr lang="el-GR"/>
          </a:p>
        </p:txBody>
      </p:sp>
      <p:sp>
        <p:nvSpPr>
          <p:cNvPr id="9" name="Slide Number Placeholder 8"/>
          <p:cNvSpPr>
            <a:spLocks noGrp="1"/>
          </p:cNvSpPr>
          <p:nvPr>
            <p:ph type="sldNum" sz="quarter" idx="12"/>
          </p:nvPr>
        </p:nvSpPr>
        <p:spPr/>
        <p:txBody>
          <a:bodyPr/>
          <a:lstStyle/>
          <a:p>
            <a:fld id="{837B30DF-D74F-4EC3-AAEA-60DA964D3264}" type="slidenum">
              <a:rPr lang="el-GR" smtClean="0"/>
              <a:pPr/>
              <a:t>‹#›</a:t>
            </a:fld>
            <a:endParaRPr lang="el-GR"/>
          </a:p>
        </p:txBody>
      </p:sp>
    </p:spTree>
    <p:extLst>
      <p:ext uri="{BB962C8B-B14F-4D97-AF65-F5344CB8AC3E}">
        <p14:creationId xmlns:p14="http://schemas.microsoft.com/office/powerpoint/2010/main" val="33284180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Date Placeholder 2"/>
          <p:cNvSpPr>
            <a:spLocks noGrp="1"/>
          </p:cNvSpPr>
          <p:nvPr>
            <p:ph type="dt" sz="half" idx="10"/>
          </p:nvPr>
        </p:nvSpPr>
        <p:spPr/>
        <p:txBody>
          <a:bodyPr/>
          <a:lstStyle/>
          <a:p>
            <a:fld id="{6F5974E6-4253-4B6D-8827-1918A4141D8A}" type="datetime1">
              <a:rPr lang="el-GR" smtClean="0"/>
              <a:t>20/11/2023</a:t>
            </a:fld>
            <a:endParaRPr lang="en-US" dirty="0"/>
          </a:p>
        </p:txBody>
      </p:sp>
      <p:sp>
        <p:nvSpPr>
          <p:cNvPr id="4" name="Footer Placeholder 3"/>
          <p:cNvSpPr>
            <a:spLocks noGrp="1"/>
          </p:cNvSpPr>
          <p:nvPr>
            <p:ph type="ftr" sz="quarter" idx="11"/>
          </p:nvPr>
        </p:nvSpPr>
        <p:spPr/>
        <p:txBody>
          <a:bodyPr/>
          <a:lstStyle/>
          <a:p>
            <a:r>
              <a:rPr lang="en-US"/>
              <a:t>Final Conference, Serres, Greece, 19th of November  2023</a:t>
            </a:r>
            <a:endParaRPr lang="el-GR"/>
          </a:p>
        </p:txBody>
      </p:sp>
      <p:sp>
        <p:nvSpPr>
          <p:cNvPr id="5" name="Slide Number Placeholder 4"/>
          <p:cNvSpPr>
            <a:spLocks noGrp="1"/>
          </p:cNvSpPr>
          <p:nvPr>
            <p:ph type="sldNum" sz="quarter" idx="12"/>
          </p:nvPr>
        </p:nvSpPr>
        <p:spPr/>
        <p:txBody>
          <a:bodyPr/>
          <a:lstStyle/>
          <a:p>
            <a:fld id="{837B30DF-D74F-4EC3-AAEA-60DA964D3264}" type="slidenum">
              <a:rPr lang="el-GR" smtClean="0"/>
              <a:pPr/>
              <a:t>‹#›</a:t>
            </a:fld>
            <a:endParaRPr lang="el-GR"/>
          </a:p>
        </p:txBody>
      </p:sp>
    </p:spTree>
    <p:extLst>
      <p:ext uri="{BB962C8B-B14F-4D97-AF65-F5344CB8AC3E}">
        <p14:creationId xmlns:p14="http://schemas.microsoft.com/office/powerpoint/2010/main" val="3264571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838200" y="1825625"/>
            <a:ext cx="51816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72200" y="1825625"/>
            <a:ext cx="51816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ECEB2F3D-F691-4366-8A00-A2308693EA9E}" type="datetime1">
              <a:rPr lang="el-GR" smtClean="0"/>
              <a:t>20/11/2023</a:t>
            </a:fld>
            <a:endParaRPr lang="el-GR"/>
          </a:p>
        </p:txBody>
      </p:sp>
      <p:sp>
        <p:nvSpPr>
          <p:cNvPr id="6" name="Θέση υποσέλιδου 5"/>
          <p:cNvSpPr>
            <a:spLocks noGrp="1"/>
          </p:cNvSpPr>
          <p:nvPr>
            <p:ph type="ftr" sz="quarter" idx="11"/>
          </p:nvPr>
        </p:nvSpPr>
        <p:spPr/>
        <p:txBody>
          <a:bodyPr/>
          <a:lstStyle/>
          <a:p>
            <a:r>
              <a:rPr lang="en-US"/>
              <a:t>Final Conference, Serres, Greece, 19th of November  2023</a:t>
            </a:r>
            <a:endParaRPr lang="el-GR"/>
          </a:p>
        </p:txBody>
      </p:sp>
      <p:sp>
        <p:nvSpPr>
          <p:cNvPr id="7" name="Θέση αριθμού διαφάνειας 6"/>
          <p:cNvSpPr>
            <a:spLocks noGrp="1"/>
          </p:cNvSpPr>
          <p:nvPr>
            <p:ph type="sldNum" sz="quarter" idx="12"/>
          </p:nvPr>
        </p:nvSpPr>
        <p:spPr/>
        <p:txBody>
          <a:bodyPr/>
          <a:lstStyle/>
          <a:p>
            <a:fld id="{20F56223-AE54-4290-BF7D-422B71AFD93A}" type="slidenum">
              <a:rPr lang="el-GR" smtClean="0"/>
              <a:pPr/>
              <a:t>‹#›</a:t>
            </a:fld>
            <a:endParaRPr lang="el-GR"/>
          </a:p>
        </p:txBody>
      </p:sp>
    </p:spTree>
    <p:extLst>
      <p:ext uri="{BB962C8B-B14F-4D97-AF65-F5344CB8AC3E}">
        <p14:creationId xmlns:p14="http://schemas.microsoft.com/office/powerpoint/2010/main" val="42112733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CAD6539-D35B-4EB7-BA0E-EA21286DCBED}" type="datetime1">
              <a:rPr lang="el-GR" smtClean="0"/>
              <a:t>20/11/2023</a:t>
            </a:fld>
            <a:endParaRPr lang="el-GR"/>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Final Conference, Serres, Greece, 19th of November  2023</a:t>
            </a:r>
            <a:endParaRPr lang="el-GR"/>
          </a:p>
        </p:txBody>
      </p:sp>
      <p:sp>
        <p:nvSpPr>
          <p:cNvPr id="9" name="Slide Number Placeholder 8"/>
          <p:cNvSpPr>
            <a:spLocks noGrp="1"/>
          </p:cNvSpPr>
          <p:nvPr>
            <p:ph type="sldNum" sz="quarter" idx="12"/>
          </p:nvPr>
        </p:nvSpPr>
        <p:spPr/>
        <p:txBody>
          <a:bodyPr/>
          <a:lstStyle/>
          <a:p>
            <a:fld id="{837B30DF-D74F-4EC3-AAEA-60DA964D3264}" type="slidenum">
              <a:rPr lang="el-GR" smtClean="0"/>
              <a:pPr/>
              <a:t>‹#›</a:t>
            </a:fld>
            <a:endParaRPr lang="el-GR"/>
          </a:p>
        </p:txBody>
      </p:sp>
    </p:spTree>
    <p:extLst>
      <p:ext uri="{BB962C8B-B14F-4D97-AF65-F5344CB8AC3E}">
        <p14:creationId xmlns:p14="http://schemas.microsoft.com/office/powerpoint/2010/main" val="8202586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l-GR"/>
              <a:t>Στυλ κύριου τίτλου</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DD15F24-263B-4258-B52F-E228F8BABE46}" type="datetime1">
              <a:rPr lang="el-GR" smtClean="0"/>
              <a:t>20/11/2023</a:t>
            </a:fld>
            <a:endParaRPr lang="el-G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a:t>Final Conference, Serres, Greece, 19th of November  2023</a:t>
            </a:r>
            <a:endParaRPr lang="el-G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37B30DF-D74F-4EC3-AAEA-60DA964D3264}" type="slidenum">
              <a:rPr lang="el-GR" smtClean="0"/>
              <a:pPr/>
              <a:t>‹#›</a:t>
            </a:fld>
            <a:endParaRPr lang="el-GR"/>
          </a:p>
        </p:txBody>
      </p:sp>
    </p:spTree>
    <p:extLst>
      <p:ext uri="{BB962C8B-B14F-4D97-AF65-F5344CB8AC3E}">
        <p14:creationId xmlns:p14="http://schemas.microsoft.com/office/powerpoint/2010/main" val="13355865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l-GR"/>
              <a:t>Στυλ κύριου τίτλου</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p>
            <a:fld id="{FDAE7CAA-B4CF-4643-A4E0-5DD256E8F548}" type="datetime1">
              <a:rPr lang="el-GR" smtClean="0"/>
              <a:t>20/11/2023</a:t>
            </a:fld>
            <a:endParaRPr lang="el-GR"/>
          </a:p>
        </p:txBody>
      </p:sp>
      <p:sp>
        <p:nvSpPr>
          <p:cNvPr id="6" name="Footer Placeholder 5"/>
          <p:cNvSpPr>
            <a:spLocks noGrp="1"/>
          </p:cNvSpPr>
          <p:nvPr>
            <p:ph type="ftr" sz="quarter" idx="11"/>
          </p:nvPr>
        </p:nvSpPr>
        <p:spPr/>
        <p:txBody>
          <a:bodyPr/>
          <a:lstStyle/>
          <a:p>
            <a:r>
              <a:rPr lang="en-US"/>
              <a:t>Final Conference, Serres, Greece, 19th of November  2023</a:t>
            </a:r>
            <a:endParaRPr lang="el-GR"/>
          </a:p>
        </p:txBody>
      </p:sp>
      <p:sp>
        <p:nvSpPr>
          <p:cNvPr id="7" name="Slide Number Placeholder 6"/>
          <p:cNvSpPr>
            <a:spLocks noGrp="1"/>
          </p:cNvSpPr>
          <p:nvPr>
            <p:ph type="sldNum" sz="quarter" idx="12"/>
          </p:nvPr>
        </p:nvSpPr>
        <p:spPr/>
        <p:txBody>
          <a:bodyPr/>
          <a:lstStyle/>
          <a:p>
            <a:fld id="{837B30DF-D74F-4EC3-AAEA-60DA964D3264}" type="slidenum">
              <a:rPr lang="el-GR" smtClean="0"/>
              <a:pPr/>
              <a:t>‹#›</a:t>
            </a:fld>
            <a:endParaRPr lang="el-GR"/>
          </a:p>
        </p:txBody>
      </p:sp>
    </p:spTree>
    <p:extLst>
      <p:ext uri="{BB962C8B-B14F-4D97-AF65-F5344CB8AC3E}">
        <p14:creationId xmlns:p14="http://schemas.microsoft.com/office/powerpoint/2010/main" val="17412974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F49227DC-9AC9-4E21-B118-732F9CEFA27D}" type="datetime1">
              <a:rPr lang="el-GR" smtClean="0"/>
              <a:t>20/11/2023</a:t>
            </a:fld>
            <a:endParaRPr lang="el-GR"/>
          </a:p>
        </p:txBody>
      </p:sp>
      <p:sp>
        <p:nvSpPr>
          <p:cNvPr id="5" name="Footer Placeholder 4"/>
          <p:cNvSpPr>
            <a:spLocks noGrp="1"/>
          </p:cNvSpPr>
          <p:nvPr>
            <p:ph type="ftr" sz="quarter" idx="11"/>
          </p:nvPr>
        </p:nvSpPr>
        <p:spPr/>
        <p:txBody>
          <a:bodyPr/>
          <a:lstStyle/>
          <a:p>
            <a:r>
              <a:rPr lang="en-US"/>
              <a:t>Final Conference, Serres, Greece, 19th of November  2023</a:t>
            </a:r>
            <a:endParaRPr lang="el-GR"/>
          </a:p>
        </p:txBody>
      </p:sp>
      <p:sp>
        <p:nvSpPr>
          <p:cNvPr id="6" name="Slide Number Placeholder 5"/>
          <p:cNvSpPr>
            <a:spLocks noGrp="1"/>
          </p:cNvSpPr>
          <p:nvPr>
            <p:ph type="sldNum" sz="quarter" idx="12"/>
          </p:nvPr>
        </p:nvSpPr>
        <p:spPr/>
        <p:txBody>
          <a:bodyPr/>
          <a:lstStyle/>
          <a:p>
            <a:fld id="{837B30DF-D74F-4EC3-AAEA-60DA964D3264}" type="slidenum">
              <a:rPr lang="el-GR" smtClean="0"/>
              <a:pPr/>
              <a:t>‹#›</a:t>
            </a:fld>
            <a:endParaRPr lang="el-GR"/>
          </a:p>
        </p:txBody>
      </p:sp>
    </p:spTree>
    <p:extLst>
      <p:ext uri="{BB962C8B-B14F-4D97-AF65-F5344CB8AC3E}">
        <p14:creationId xmlns:p14="http://schemas.microsoft.com/office/powerpoint/2010/main" val="40389139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l-GR"/>
              <a:t>Στυλ κύριου τίτλου</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F156BA8A-BEE8-401A-A602-A3C6CF009B69}" type="datetime1">
              <a:rPr lang="el-GR" smtClean="0"/>
              <a:t>20/11/2023</a:t>
            </a:fld>
            <a:endParaRPr lang="el-GR"/>
          </a:p>
        </p:txBody>
      </p:sp>
      <p:sp>
        <p:nvSpPr>
          <p:cNvPr id="5" name="Footer Placeholder 4"/>
          <p:cNvSpPr>
            <a:spLocks noGrp="1"/>
          </p:cNvSpPr>
          <p:nvPr>
            <p:ph type="ftr" sz="quarter" idx="11"/>
          </p:nvPr>
        </p:nvSpPr>
        <p:spPr/>
        <p:txBody>
          <a:bodyPr/>
          <a:lstStyle/>
          <a:p>
            <a:r>
              <a:rPr lang="en-US"/>
              <a:t>Final Conference, Serres, Greece, 19th of November  2023</a:t>
            </a:r>
            <a:endParaRPr lang="el-GR"/>
          </a:p>
        </p:txBody>
      </p:sp>
      <p:sp>
        <p:nvSpPr>
          <p:cNvPr id="6" name="Slide Number Placeholder 5"/>
          <p:cNvSpPr>
            <a:spLocks noGrp="1"/>
          </p:cNvSpPr>
          <p:nvPr>
            <p:ph type="sldNum" sz="quarter" idx="12"/>
          </p:nvPr>
        </p:nvSpPr>
        <p:spPr/>
        <p:txBody>
          <a:bodyPr/>
          <a:lstStyle/>
          <a:p>
            <a:fld id="{837B30DF-D74F-4EC3-AAEA-60DA964D3264}" type="slidenum">
              <a:rPr lang="el-GR" smtClean="0"/>
              <a:pPr/>
              <a:t>‹#›</a:t>
            </a:fld>
            <a:endParaRPr lang="el-GR"/>
          </a:p>
        </p:txBody>
      </p:sp>
    </p:spTree>
    <p:extLst>
      <p:ext uri="{BB962C8B-B14F-4D97-AF65-F5344CB8AC3E}">
        <p14:creationId xmlns:p14="http://schemas.microsoft.com/office/powerpoint/2010/main" val="3931623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E250FCC7-56EE-4084-96C7-58969A7AE76C}" type="datetime1">
              <a:rPr lang="el-GR" smtClean="0"/>
              <a:t>20/11/2023</a:t>
            </a:fld>
            <a:endParaRPr lang="el-GR"/>
          </a:p>
        </p:txBody>
      </p:sp>
      <p:sp>
        <p:nvSpPr>
          <p:cNvPr id="8" name="Θέση υποσέλιδου 7"/>
          <p:cNvSpPr>
            <a:spLocks noGrp="1"/>
          </p:cNvSpPr>
          <p:nvPr>
            <p:ph type="ftr" sz="quarter" idx="11"/>
          </p:nvPr>
        </p:nvSpPr>
        <p:spPr/>
        <p:txBody>
          <a:bodyPr/>
          <a:lstStyle/>
          <a:p>
            <a:r>
              <a:rPr lang="en-US"/>
              <a:t>Final Conference, Serres, Greece, 19th of November  2023</a:t>
            </a:r>
            <a:endParaRPr lang="el-GR"/>
          </a:p>
        </p:txBody>
      </p:sp>
      <p:sp>
        <p:nvSpPr>
          <p:cNvPr id="9" name="Θέση αριθμού διαφάνειας 8"/>
          <p:cNvSpPr>
            <a:spLocks noGrp="1"/>
          </p:cNvSpPr>
          <p:nvPr>
            <p:ph type="sldNum" sz="quarter" idx="12"/>
          </p:nvPr>
        </p:nvSpPr>
        <p:spPr/>
        <p:txBody>
          <a:bodyPr/>
          <a:lstStyle/>
          <a:p>
            <a:fld id="{20F56223-AE54-4290-BF7D-422B71AFD93A}" type="slidenum">
              <a:rPr lang="el-GR" smtClean="0"/>
              <a:pPr/>
              <a:t>‹#›</a:t>
            </a:fld>
            <a:endParaRPr lang="el-GR"/>
          </a:p>
        </p:txBody>
      </p:sp>
    </p:spTree>
    <p:extLst>
      <p:ext uri="{BB962C8B-B14F-4D97-AF65-F5344CB8AC3E}">
        <p14:creationId xmlns:p14="http://schemas.microsoft.com/office/powerpoint/2010/main" val="3011935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6B43AEA9-54BD-4ACF-B3BA-B33D1E3CC449}" type="datetime1">
              <a:rPr lang="el-GR" smtClean="0"/>
              <a:t>20/11/2023</a:t>
            </a:fld>
            <a:endParaRPr lang="el-GR"/>
          </a:p>
        </p:txBody>
      </p:sp>
      <p:sp>
        <p:nvSpPr>
          <p:cNvPr id="4" name="Θέση υποσέλιδου 3"/>
          <p:cNvSpPr>
            <a:spLocks noGrp="1"/>
          </p:cNvSpPr>
          <p:nvPr>
            <p:ph type="ftr" sz="quarter" idx="11"/>
          </p:nvPr>
        </p:nvSpPr>
        <p:spPr/>
        <p:txBody>
          <a:bodyPr/>
          <a:lstStyle/>
          <a:p>
            <a:r>
              <a:rPr lang="en-US"/>
              <a:t>Final Conference, Serres, Greece, 19th of November  2023</a:t>
            </a:r>
            <a:endParaRPr lang="el-GR"/>
          </a:p>
        </p:txBody>
      </p:sp>
      <p:sp>
        <p:nvSpPr>
          <p:cNvPr id="5" name="Θέση αριθμού διαφάνειας 4"/>
          <p:cNvSpPr>
            <a:spLocks noGrp="1"/>
          </p:cNvSpPr>
          <p:nvPr>
            <p:ph type="sldNum" sz="quarter" idx="12"/>
          </p:nvPr>
        </p:nvSpPr>
        <p:spPr/>
        <p:txBody>
          <a:bodyPr/>
          <a:lstStyle/>
          <a:p>
            <a:fld id="{20F56223-AE54-4290-BF7D-422B71AFD93A}" type="slidenum">
              <a:rPr lang="el-GR" smtClean="0"/>
              <a:pPr/>
              <a:t>‹#›</a:t>
            </a:fld>
            <a:endParaRPr lang="el-GR"/>
          </a:p>
        </p:txBody>
      </p:sp>
    </p:spTree>
    <p:extLst>
      <p:ext uri="{BB962C8B-B14F-4D97-AF65-F5344CB8AC3E}">
        <p14:creationId xmlns:p14="http://schemas.microsoft.com/office/powerpoint/2010/main" val="1689782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D30E56DF-3B9E-4AA7-9BFD-E112F620C9D4}" type="datetime1">
              <a:rPr lang="el-GR" smtClean="0"/>
              <a:t>20/11/2023</a:t>
            </a:fld>
            <a:endParaRPr lang="el-GR"/>
          </a:p>
        </p:txBody>
      </p:sp>
      <p:sp>
        <p:nvSpPr>
          <p:cNvPr id="3" name="Θέση υποσέλιδου 2"/>
          <p:cNvSpPr>
            <a:spLocks noGrp="1"/>
          </p:cNvSpPr>
          <p:nvPr>
            <p:ph type="ftr" sz="quarter" idx="11"/>
          </p:nvPr>
        </p:nvSpPr>
        <p:spPr/>
        <p:txBody>
          <a:bodyPr/>
          <a:lstStyle/>
          <a:p>
            <a:r>
              <a:rPr lang="en-US"/>
              <a:t>Final Conference, Serres, Greece, 19th of November  2023</a:t>
            </a:r>
            <a:endParaRPr lang="el-GR"/>
          </a:p>
        </p:txBody>
      </p:sp>
      <p:sp>
        <p:nvSpPr>
          <p:cNvPr id="4" name="Θέση αριθμού διαφάνειας 3"/>
          <p:cNvSpPr>
            <a:spLocks noGrp="1"/>
          </p:cNvSpPr>
          <p:nvPr>
            <p:ph type="sldNum" sz="quarter" idx="12"/>
          </p:nvPr>
        </p:nvSpPr>
        <p:spPr/>
        <p:txBody>
          <a:bodyPr/>
          <a:lstStyle/>
          <a:p>
            <a:fld id="{20F56223-AE54-4290-BF7D-422B71AFD93A}" type="slidenum">
              <a:rPr lang="el-GR" smtClean="0"/>
              <a:pPr/>
              <a:t>‹#›</a:t>
            </a:fld>
            <a:endParaRPr lang="el-GR"/>
          </a:p>
        </p:txBody>
      </p:sp>
    </p:spTree>
    <p:extLst>
      <p:ext uri="{BB962C8B-B14F-4D97-AF65-F5344CB8AC3E}">
        <p14:creationId xmlns:p14="http://schemas.microsoft.com/office/powerpoint/2010/main" val="3577735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2CCC360E-89B8-4314-BF2F-0079DEFC6E60}" type="datetime1">
              <a:rPr lang="el-GR" smtClean="0"/>
              <a:t>20/11/2023</a:t>
            </a:fld>
            <a:endParaRPr lang="el-GR"/>
          </a:p>
        </p:txBody>
      </p:sp>
      <p:sp>
        <p:nvSpPr>
          <p:cNvPr id="6" name="Θέση υποσέλιδου 5"/>
          <p:cNvSpPr>
            <a:spLocks noGrp="1"/>
          </p:cNvSpPr>
          <p:nvPr>
            <p:ph type="ftr" sz="quarter" idx="11"/>
          </p:nvPr>
        </p:nvSpPr>
        <p:spPr/>
        <p:txBody>
          <a:bodyPr/>
          <a:lstStyle/>
          <a:p>
            <a:r>
              <a:rPr lang="en-US"/>
              <a:t>Final Conference, Serres, Greece, 19th of November  2023</a:t>
            </a:r>
            <a:endParaRPr lang="el-GR"/>
          </a:p>
        </p:txBody>
      </p:sp>
      <p:sp>
        <p:nvSpPr>
          <p:cNvPr id="7" name="Θέση αριθμού διαφάνειας 6"/>
          <p:cNvSpPr>
            <a:spLocks noGrp="1"/>
          </p:cNvSpPr>
          <p:nvPr>
            <p:ph type="sldNum" sz="quarter" idx="12"/>
          </p:nvPr>
        </p:nvSpPr>
        <p:spPr/>
        <p:txBody>
          <a:bodyPr/>
          <a:lstStyle/>
          <a:p>
            <a:fld id="{20F56223-AE54-4290-BF7D-422B71AFD93A}" type="slidenum">
              <a:rPr lang="el-GR" smtClean="0"/>
              <a:pPr/>
              <a:t>‹#›</a:t>
            </a:fld>
            <a:endParaRPr lang="el-GR"/>
          </a:p>
        </p:txBody>
      </p:sp>
    </p:spTree>
    <p:extLst>
      <p:ext uri="{BB962C8B-B14F-4D97-AF65-F5344CB8AC3E}">
        <p14:creationId xmlns:p14="http://schemas.microsoft.com/office/powerpoint/2010/main" val="4246684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00397610-8D68-4D53-A4E1-EFEE7E4BDFD9}" type="datetime1">
              <a:rPr lang="el-GR" smtClean="0"/>
              <a:t>20/11/2023</a:t>
            </a:fld>
            <a:endParaRPr lang="el-GR"/>
          </a:p>
        </p:txBody>
      </p:sp>
      <p:sp>
        <p:nvSpPr>
          <p:cNvPr id="6" name="Θέση υποσέλιδου 5"/>
          <p:cNvSpPr>
            <a:spLocks noGrp="1"/>
          </p:cNvSpPr>
          <p:nvPr>
            <p:ph type="ftr" sz="quarter" idx="11"/>
          </p:nvPr>
        </p:nvSpPr>
        <p:spPr/>
        <p:txBody>
          <a:bodyPr/>
          <a:lstStyle/>
          <a:p>
            <a:r>
              <a:rPr lang="en-US"/>
              <a:t>Final Conference, Serres, Greece, 19th of November  2023</a:t>
            </a:r>
            <a:endParaRPr lang="el-GR"/>
          </a:p>
        </p:txBody>
      </p:sp>
      <p:sp>
        <p:nvSpPr>
          <p:cNvPr id="7" name="Θέση αριθμού διαφάνειας 6"/>
          <p:cNvSpPr>
            <a:spLocks noGrp="1"/>
          </p:cNvSpPr>
          <p:nvPr>
            <p:ph type="sldNum" sz="quarter" idx="12"/>
          </p:nvPr>
        </p:nvSpPr>
        <p:spPr/>
        <p:txBody>
          <a:bodyPr/>
          <a:lstStyle/>
          <a:p>
            <a:fld id="{20F56223-AE54-4290-BF7D-422B71AFD93A}" type="slidenum">
              <a:rPr lang="el-GR" smtClean="0"/>
              <a:pPr/>
              <a:t>‹#›</a:t>
            </a:fld>
            <a:endParaRPr lang="el-GR"/>
          </a:p>
        </p:txBody>
      </p:sp>
    </p:spTree>
    <p:extLst>
      <p:ext uri="{BB962C8B-B14F-4D97-AF65-F5344CB8AC3E}">
        <p14:creationId xmlns:p14="http://schemas.microsoft.com/office/powerpoint/2010/main" val="967604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B00787-58AE-423A-9321-78E24314F449}" type="datetime1">
              <a:rPr lang="el-GR" smtClean="0"/>
              <a:t>20/11/2023</a:t>
            </a:fld>
            <a:endParaRPr lang="el-GR" dirty="0"/>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Final Conference, Serres, Greece, 19th of November  2023</a:t>
            </a:r>
            <a:endParaRPr lang="el-GR" dirty="0"/>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F56223-AE54-4290-BF7D-422B71AFD93A}" type="slidenum">
              <a:rPr lang="el-GR" smtClean="0"/>
              <a:pPr/>
              <a:t>‹#›</a:t>
            </a:fld>
            <a:endParaRPr lang="el-GR"/>
          </a:p>
        </p:txBody>
      </p:sp>
    </p:spTree>
    <p:extLst>
      <p:ext uri="{BB962C8B-B14F-4D97-AF65-F5344CB8AC3E}">
        <p14:creationId xmlns:p14="http://schemas.microsoft.com/office/powerpoint/2010/main" val="142072982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BE56BB-2231-432A-ACFF-AE50A524BD76}" type="datetime1">
              <a:rPr lang="el-GR" smtClean="0"/>
              <a:t>20/11/2023</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Final Conference, Serres, Greece, 19th of November  2023</a:t>
            </a:r>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6F1357-A865-4650-914B-A4D0A8B1521A}" type="slidenum">
              <a:rPr lang="el-GR" smtClean="0"/>
              <a:pPr/>
              <a:t>‹#›</a:t>
            </a:fld>
            <a:endParaRPr lang="el-GR"/>
          </a:p>
        </p:txBody>
      </p:sp>
    </p:spTree>
    <p:extLst>
      <p:ext uri="{BB962C8B-B14F-4D97-AF65-F5344CB8AC3E}">
        <p14:creationId xmlns:p14="http://schemas.microsoft.com/office/powerpoint/2010/main" val="96007231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B553BD-66FF-4C7E-898C-2D64F6CD4DFE}" type="datetime1">
              <a:rPr lang="el-GR" smtClean="0"/>
              <a:t>20/11/2023</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Final Conference, Serres, Greece, 19th of November  2023</a:t>
            </a:r>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33D299-C28F-49CC-9CA1-DFDE844E4E26}" type="slidenum">
              <a:rPr lang="el-GR" smtClean="0"/>
              <a:pPr/>
              <a:t>‹#›</a:t>
            </a:fld>
            <a:endParaRPr lang="el-GR"/>
          </a:p>
        </p:txBody>
      </p:sp>
    </p:spTree>
    <p:extLst>
      <p:ext uri="{BB962C8B-B14F-4D97-AF65-F5344CB8AC3E}">
        <p14:creationId xmlns:p14="http://schemas.microsoft.com/office/powerpoint/2010/main" val="211316628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l-GR"/>
              <a:t>Στυλ κύριου τίτλου</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C2EC705-6C29-4851-BA85-E128BEE3AA8D}" type="datetime1">
              <a:rPr lang="el-GR" smtClean="0"/>
              <a:t>20/11/2023</a:t>
            </a:fld>
            <a:endParaRPr lang="el-G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Final Conference, Serres, Greece, 19th of November  2023</a:t>
            </a:r>
            <a:endParaRPr lang="el-G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37B30DF-D74F-4EC3-AAEA-60DA964D3264}" type="slidenum">
              <a:rPr lang="el-GR" smtClean="0"/>
              <a:pPr/>
              <a:t>‹#›</a:t>
            </a:fld>
            <a:endParaRPr lang="el-G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478518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sldNum="0"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jpg"/><Relationship Id="rId4" Type="http://schemas.openxmlformats.org/officeDocument/2006/relationships/image" Target="../media/image30.png"/><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7.xml"/><Relationship Id="rId1" Type="http://schemas.openxmlformats.org/officeDocument/2006/relationships/vmlDrawing" Target="../drawings/vmlDrawing1.vml"/><Relationship Id="rId5" Type="http://schemas.openxmlformats.org/officeDocument/2006/relationships/image" Target="../media/image5.e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100051" y="764704"/>
            <a:ext cx="10064990" cy="3566160"/>
          </a:xfrm>
        </p:spPr>
        <p:txBody>
          <a:bodyPr anchor="ctr">
            <a:normAutofit/>
          </a:bodyPr>
          <a:lstStyle/>
          <a:p>
            <a:pPr algn="ctr"/>
            <a:br>
              <a:rPr lang="en-US" sz="4400" dirty="0"/>
            </a:br>
            <a:r>
              <a:rPr lang="en-US" sz="3600" b="1" dirty="0"/>
              <a:t>Cross Border Planning and Infrastructure Measures for Flood Protection</a:t>
            </a:r>
            <a:br>
              <a:rPr lang="en-US" sz="3600" b="1" dirty="0"/>
            </a:br>
            <a:br>
              <a:rPr lang="en-US" sz="3600" b="1" dirty="0"/>
            </a:br>
            <a:r>
              <a:rPr lang="en-US" sz="3600" b="1" dirty="0">
                <a:solidFill>
                  <a:srgbClr val="003399"/>
                </a:solidFill>
              </a:rPr>
              <a:t>FLOOD PROTECTION</a:t>
            </a:r>
            <a:endParaRPr lang="el-GR" sz="3600" b="1" dirty="0">
              <a:solidFill>
                <a:srgbClr val="003399"/>
              </a:solidFill>
            </a:endParaRPr>
          </a:p>
        </p:txBody>
      </p:sp>
      <p:sp>
        <p:nvSpPr>
          <p:cNvPr id="3" name="Υπότιτλος 2"/>
          <p:cNvSpPr>
            <a:spLocks noGrp="1"/>
          </p:cNvSpPr>
          <p:nvPr>
            <p:ph type="subTitle" idx="1"/>
          </p:nvPr>
        </p:nvSpPr>
        <p:spPr/>
        <p:txBody>
          <a:bodyPr/>
          <a:lstStyle/>
          <a:p>
            <a:pPr algn="ctr"/>
            <a:r>
              <a:rPr lang="en-US" b="1" dirty="0">
                <a:solidFill>
                  <a:schemeClr val="tx1"/>
                </a:solidFill>
              </a:rPr>
              <a:t>final conference</a:t>
            </a:r>
          </a:p>
          <a:p>
            <a:pPr algn="ctr"/>
            <a:r>
              <a:rPr lang="en-US" sz="3600" cap="none" dirty="0">
                <a:solidFill>
                  <a:schemeClr val="tx1"/>
                </a:solidFill>
              </a:rPr>
              <a:t>    </a:t>
            </a:r>
            <a:r>
              <a:rPr lang="en-US" sz="2000" cap="none" spc="0" dirty="0" err="1">
                <a:solidFill>
                  <a:schemeClr val="tx1"/>
                </a:solidFill>
                <a:latin typeface="Calibri"/>
              </a:rPr>
              <a:t>Serres</a:t>
            </a:r>
            <a:r>
              <a:rPr lang="en-US" sz="2000" cap="none" spc="0" dirty="0">
                <a:solidFill>
                  <a:schemeClr val="tx1"/>
                </a:solidFill>
                <a:latin typeface="Calibri"/>
              </a:rPr>
              <a:t>, Greece, 21</a:t>
            </a:r>
            <a:r>
              <a:rPr lang="en-US" sz="2000" cap="none" spc="0" baseline="30000" dirty="0">
                <a:solidFill>
                  <a:schemeClr val="tx1"/>
                </a:solidFill>
                <a:latin typeface="Calibri"/>
              </a:rPr>
              <a:t>th</a:t>
            </a:r>
            <a:r>
              <a:rPr lang="en-US" sz="2000" cap="none" spc="0" dirty="0">
                <a:solidFill>
                  <a:schemeClr val="tx1"/>
                </a:solidFill>
                <a:latin typeface="Calibri"/>
              </a:rPr>
              <a:t> of November 2023</a:t>
            </a:r>
            <a:r>
              <a:rPr lang="en-US" sz="3600" dirty="0">
                <a:solidFill>
                  <a:schemeClr val="tx1"/>
                </a:solidFill>
              </a:rPr>
              <a:t>	</a:t>
            </a:r>
            <a:endParaRPr lang="el-GR" sz="3600" dirty="0">
              <a:solidFill>
                <a:schemeClr val="tx1"/>
              </a:solidFill>
            </a:endParaRPr>
          </a:p>
        </p:txBody>
      </p:sp>
      <p:pic>
        <p:nvPicPr>
          <p:cNvPr id="5" name="Εικόνα 4">
            <a:extLst>
              <a:ext uri="{FF2B5EF4-FFF2-40B4-BE49-F238E27FC236}">
                <a16:creationId xmlns:a16="http://schemas.microsoft.com/office/drawing/2014/main" id="{4363EEC9-813F-4AA6-9D02-10A0E0820832}"/>
              </a:ext>
            </a:extLst>
          </p:cNvPr>
          <p:cNvPicPr>
            <a:picLocks noChangeAspect="1"/>
          </p:cNvPicPr>
          <p:nvPr/>
        </p:nvPicPr>
        <p:blipFill>
          <a:blip r:embed="rId3"/>
          <a:stretch>
            <a:fillRect/>
          </a:stretch>
        </p:blipFill>
        <p:spPr>
          <a:xfrm>
            <a:off x="0" y="28098"/>
            <a:ext cx="3050667" cy="1501466"/>
          </a:xfrm>
          <a:prstGeom prst="rect">
            <a:avLst/>
          </a:prstGeom>
        </p:spPr>
      </p:pic>
      <p:pic>
        <p:nvPicPr>
          <p:cNvPr id="6" name="Εικόνα 5"/>
          <p:cNvPicPr>
            <a:picLocks noChangeAspect="1"/>
          </p:cNvPicPr>
          <p:nvPr/>
        </p:nvPicPr>
        <p:blipFill rotWithShape="1">
          <a:blip r:embed="rId4" cstate="print">
            <a:extLst>
              <a:ext uri="{28A0092B-C50C-407E-A947-70E740481C1C}">
                <a14:useLocalDpi xmlns:a14="http://schemas.microsoft.com/office/drawing/2010/main" val="0"/>
              </a:ext>
            </a:extLst>
          </a:blip>
          <a:srcRect l="-1" r="-3982" b="21236"/>
          <a:stretch/>
        </p:blipFill>
        <p:spPr>
          <a:xfrm>
            <a:off x="5087888" y="284169"/>
            <a:ext cx="1755060" cy="1143583"/>
          </a:xfrm>
          <a:prstGeom prst="rect">
            <a:avLst/>
          </a:prstGeom>
        </p:spPr>
      </p:pic>
    </p:spTree>
    <p:extLst>
      <p:ext uri="{BB962C8B-B14F-4D97-AF65-F5344CB8AC3E}">
        <p14:creationId xmlns:p14="http://schemas.microsoft.com/office/powerpoint/2010/main" val="3138585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11FBB94-471D-4790-A5F7-AF1527039553}"/>
              </a:ext>
            </a:extLst>
          </p:cNvPr>
          <p:cNvSpPr>
            <a:spLocks noGrp="1"/>
          </p:cNvSpPr>
          <p:nvPr>
            <p:ph type="title"/>
          </p:nvPr>
        </p:nvSpPr>
        <p:spPr>
          <a:xfrm>
            <a:off x="838200" y="365125"/>
            <a:ext cx="10515600" cy="1460500"/>
          </a:xfrm>
        </p:spPr>
        <p:txBody>
          <a:bodyPr>
            <a:noAutofit/>
          </a:bodyPr>
          <a:lstStyle/>
          <a:p>
            <a:r>
              <a:rPr lang="el-GR" sz="1600" b="1" i="1" u="sng" dirty="0"/>
              <a:t>Πρώτη </a:t>
            </a:r>
            <a:r>
              <a:rPr lang="el-GR" sz="1600" b="1" i="1" u="sng" dirty="0" err="1"/>
              <a:t>φαση</a:t>
            </a:r>
            <a:r>
              <a:rPr lang="el-GR" sz="1600" b="1" i="1" u="sng" dirty="0"/>
              <a:t> εργασιών</a:t>
            </a:r>
            <a:r>
              <a:rPr lang="en-US" sz="1600" b="1" i="1" u="sng" dirty="0"/>
              <a:t>: </a:t>
            </a:r>
            <a:r>
              <a:rPr lang="el-GR" sz="1600" b="1" u="sng" dirty="0" err="1"/>
              <a:t>Κατασκεύη</a:t>
            </a:r>
            <a:r>
              <a:rPr lang="el-GR" sz="1600" b="1" u="sng" dirty="0"/>
              <a:t> του Δ/Τ</a:t>
            </a:r>
            <a:br>
              <a:rPr lang="el-GR" b="1" dirty="0"/>
            </a:br>
            <a:r>
              <a:rPr lang="el-GR" sz="1600" dirty="0"/>
              <a:t>Η κατασκευή του Δ/Τ πραγματοποιήθηκε με τη μέθοδο εκσκαφής εναλλασσόμενων φατνωμάτων (πρωτεύοντα και δευτερεύοντα). Πρώτα έγινε η εκσκαφή των πρωτευόντων φατνωμάτων (μήκους 7μ.), αφήνοντας ανέπαφα τα ενδιάμεσα (δευτερεύοντα) φατνώματα, με ταυτόχρονη έγχυση μίγματος τσιμέντο-</a:t>
            </a:r>
            <a:r>
              <a:rPr lang="el-GR" sz="1600" dirty="0" err="1"/>
              <a:t>μπεντονίτη</a:t>
            </a:r>
            <a:r>
              <a:rPr lang="el-GR" sz="1600" dirty="0"/>
              <a:t> και στη συνέχεια έγινε η εκσκαφή των ενδιάμεσων (δευτερευόντων) φατνωμάτων (μήκους 6,10 μ.) και αφού το μίγμα τσιμέντο-</a:t>
            </a:r>
            <a:r>
              <a:rPr lang="el-GR" sz="1600" dirty="0" err="1"/>
              <a:t>μπεντονίτη</a:t>
            </a:r>
            <a:r>
              <a:rPr lang="el-GR" sz="1600" dirty="0"/>
              <a:t> των πλησίον (πρωτευόντων) φατνωμάτων είχε πήξει αρκετά, ώστε να αποφεύγονται τυχόν διαρροές και εσωτερικές καταπτώσεις. Κατά την εκσκαφή των δευτερευόντων φατνωμάτων εξασφαλίστηκε επικάλυψη 0,45 μ. με κάθε ένα από τα παρακείμενα πρωτεύοντα φατνώματα (0,45 μ.+6,10 μ. +0,45μ.=7,00μ.).</a:t>
            </a:r>
            <a:br>
              <a:rPr lang="el-GR" sz="1600" dirty="0"/>
            </a:br>
            <a:r>
              <a:rPr lang="el-GR" sz="1600" dirty="0"/>
              <a:t>.</a:t>
            </a:r>
            <a:br>
              <a:rPr lang="el-GR" sz="1600" dirty="0"/>
            </a:br>
            <a:endParaRPr lang="el-GR" sz="1600" dirty="0"/>
          </a:p>
        </p:txBody>
      </p:sp>
      <p:pic>
        <p:nvPicPr>
          <p:cNvPr id="7" name="Θέση περιεχομένου 6">
            <a:extLst>
              <a:ext uri="{FF2B5EF4-FFF2-40B4-BE49-F238E27FC236}">
                <a16:creationId xmlns:a16="http://schemas.microsoft.com/office/drawing/2014/main" id="{76063D83-253D-4081-BFF7-5E3A77996D05}"/>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11424" y="1825625"/>
            <a:ext cx="4976471" cy="4351338"/>
          </a:xfrm>
          <a:prstGeom prst="rect">
            <a:avLst/>
          </a:prstGeom>
          <a:no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Θέση υποσέλιδου 4">
            <a:extLst>
              <a:ext uri="{FF2B5EF4-FFF2-40B4-BE49-F238E27FC236}">
                <a16:creationId xmlns:a16="http://schemas.microsoft.com/office/drawing/2014/main" id="{5E28D4AD-4CE8-4EFB-98CC-27F168D81765}"/>
              </a:ext>
            </a:extLst>
          </p:cNvPr>
          <p:cNvSpPr>
            <a:spLocks noGrp="1"/>
          </p:cNvSpPr>
          <p:nvPr>
            <p:ph type="ftr" sz="quarter" idx="11"/>
          </p:nvPr>
        </p:nvSpPr>
        <p:spPr/>
        <p:txBody>
          <a:bodyPr/>
          <a:lstStyle/>
          <a:p>
            <a:r>
              <a:rPr lang="en-US" dirty="0"/>
              <a:t>Final Conference, </a:t>
            </a:r>
            <a:r>
              <a:rPr lang="en-US" dirty="0" err="1"/>
              <a:t>Serres</a:t>
            </a:r>
            <a:r>
              <a:rPr lang="en-US" dirty="0"/>
              <a:t>, Greece, 21st of November  2023</a:t>
            </a:r>
            <a:endParaRPr lang="el-GR" dirty="0"/>
          </a:p>
        </p:txBody>
      </p:sp>
      <p:pic>
        <p:nvPicPr>
          <p:cNvPr id="13" name="Θέση περιεχομένου 12">
            <a:extLst>
              <a:ext uri="{FF2B5EF4-FFF2-40B4-BE49-F238E27FC236}">
                <a16:creationId xmlns:a16="http://schemas.microsoft.com/office/drawing/2014/main" id="{83D3146E-110B-42BF-8974-E867EF61B56E}"/>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6799857" y="1553817"/>
            <a:ext cx="4352925" cy="4896543"/>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6563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11FBB94-471D-4790-A5F7-AF1527039553}"/>
              </a:ext>
            </a:extLst>
          </p:cNvPr>
          <p:cNvSpPr>
            <a:spLocks noGrp="1"/>
          </p:cNvSpPr>
          <p:nvPr>
            <p:ph type="title"/>
          </p:nvPr>
        </p:nvSpPr>
        <p:spPr>
          <a:xfrm>
            <a:off x="838200" y="365125"/>
            <a:ext cx="10515600" cy="1460500"/>
          </a:xfrm>
        </p:spPr>
        <p:txBody>
          <a:bodyPr>
            <a:noAutofit/>
          </a:bodyPr>
          <a:lstStyle/>
          <a:p>
            <a:br>
              <a:rPr lang="el-GR" sz="1600" b="1" i="1" u="sng" dirty="0"/>
            </a:br>
            <a:br>
              <a:rPr lang="el-GR" sz="1600" b="1" i="1" u="sng" dirty="0"/>
            </a:br>
            <a:r>
              <a:rPr lang="el-GR" sz="1600" b="1" i="1" u="sng" dirty="0"/>
              <a:t>Πρώτη </a:t>
            </a:r>
            <a:r>
              <a:rPr lang="el-GR" sz="1600" b="1" i="1" u="sng" dirty="0" err="1"/>
              <a:t>φαση</a:t>
            </a:r>
            <a:r>
              <a:rPr lang="el-GR" sz="1600" b="1" i="1" u="sng" dirty="0"/>
              <a:t> εργασιών</a:t>
            </a:r>
            <a:r>
              <a:rPr lang="en-US" sz="1600" b="1" i="1" u="sng" dirty="0"/>
              <a:t>: </a:t>
            </a:r>
            <a:r>
              <a:rPr lang="el-GR" sz="1600" b="1" dirty="0" err="1"/>
              <a:t>Κατασκεύη</a:t>
            </a:r>
            <a:r>
              <a:rPr lang="el-GR" sz="1600" b="1" dirty="0"/>
              <a:t> του Δ/Τ</a:t>
            </a:r>
            <a:br>
              <a:rPr lang="el-GR" sz="1600" b="1" dirty="0"/>
            </a:br>
            <a:r>
              <a:rPr lang="el-GR" sz="1600" dirty="0"/>
              <a:t>Κάθε ημέρα και πριν την έναρξη των εργασιών εκσκαφής του Δ/Τ εκτελούνταν στο χώρο του παρασκευαστηρίου έλεγχοι ποιότητας και καταλληλόλητας του αιωρήματος </a:t>
            </a:r>
            <a:r>
              <a:rPr lang="el-GR" sz="1600" dirty="0" err="1"/>
              <a:t>μπεντονίτη</a:t>
            </a:r>
            <a:r>
              <a:rPr lang="el-GR" sz="1600" dirty="0"/>
              <a:t> και του μίγματος τσιμέντο-</a:t>
            </a:r>
            <a:r>
              <a:rPr lang="el-GR" sz="1600" dirty="0" err="1"/>
              <a:t>μπεντονίτη</a:t>
            </a:r>
            <a:r>
              <a:rPr lang="el-GR" sz="1600" dirty="0"/>
              <a:t> που χρησιμοποιούνταν για την κατασκευή του Δ/Τ. Σε κάθε φάτνωμα που κατασκευάστηκε, πραγματοποιήθηκαν λήψεις δοκιμίων μίγματος τσιμέντο-</a:t>
            </a:r>
            <a:r>
              <a:rPr lang="el-GR" sz="1600" dirty="0" err="1"/>
              <a:t>μπεντονίτη</a:t>
            </a:r>
            <a:r>
              <a:rPr lang="el-GR" sz="1600" dirty="0"/>
              <a:t> από το σιλό παρασκευής του μίγματος και από κάθε φάτνωμα σε διάφορα ενδιάμεσα βάθη, ώστε να εξασφαλιστεί η ποιότητα του Δ/Τ.</a:t>
            </a:r>
            <a:br>
              <a:rPr lang="el-GR" dirty="0"/>
            </a:br>
            <a:br>
              <a:rPr lang="el-GR" sz="1600" dirty="0"/>
            </a:br>
            <a:br>
              <a:rPr lang="el-GR" sz="1600" dirty="0"/>
            </a:br>
            <a:endParaRPr lang="el-GR" sz="1600" dirty="0"/>
          </a:p>
        </p:txBody>
      </p:sp>
      <p:sp>
        <p:nvSpPr>
          <p:cNvPr id="5" name="Θέση υποσέλιδου 4">
            <a:extLst>
              <a:ext uri="{FF2B5EF4-FFF2-40B4-BE49-F238E27FC236}">
                <a16:creationId xmlns:a16="http://schemas.microsoft.com/office/drawing/2014/main" id="{5E28D4AD-4CE8-4EFB-98CC-27F168D81765}"/>
              </a:ext>
            </a:extLst>
          </p:cNvPr>
          <p:cNvSpPr>
            <a:spLocks noGrp="1"/>
          </p:cNvSpPr>
          <p:nvPr>
            <p:ph type="ftr" sz="quarter" idx="11"/>
          </p:nvPr>
        </p:nvSpPr>
        <p:spPr/>
        <p:txBody>
          <a:bodyPr/>
          <a:lstStyle/>
          <a:p>
            <a:r>
              <a:rPr lang="en-US" dirty="0"/>
              <a:t>Final Conference, </a:t>
            </a:r>
            <a:r>
              <a:rPr lang="en-US" dirty="0" err="1"/>
              <a:t>Serres</a:t>
            </a:r>
            <a:r>
              <a:rPr lang="en-US" dirty="0"/>
              <a:t>, Greece, 21st of November  2023</a:t>
            </a:r>
            <a:endParaRPr lang="el-GR" dirty="0"/>
          </a:p>
        </p:txBody>
      </p:sp>
      <p:pic>
        <p:nvPicPr>
          <p:cNvPr id="8" name="Θέση περιεχομένου 7">
            <a:extLst>
              <a:ext uri="{FF2B5EF4-FFF2-40B4-BE49-F238E27FC236}">
                <a16:creationId xmlns:a16="http://schemas.microsoft.com/office/drawing/2014/main" id="{E460097B-EFE1-4615-ADA4-B3F06767B5E7}"/>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127448" y="1803152"/>
            <a:ext cx="4751986" cy="4351338"/>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Θέση περιεχομένου 11">
            <a:extLst>
              <a:ext uri="{FF2B5EF4-FFF2-40B4-BE49-F238E27FC236}">
                <a16:creationId xmlns:a16="http://schemas.microsoft.com/office/drawing/2014/main" id="{7BF37998-AEA1-4C21-A05D-A6FA3F91A4F1}"/>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1825625"/>
            <a:ext cx="5181600" cy="4345456"/>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3880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11FBB94-471D-4790-A5F7-AF1527039553}"/>
              </a:ext>
            </a:extLst>
          </p:cNvPr>
          <p:cNvSpPr>
            <a:spLocks noGrp="1"/>
          </p:cNvSpPr>
          <p:nvPr>
            <p:ph type="title"/>
          </p:nvPr>
        </p:nvSpPr>
        <p:spPr>
          <a:xfrm>
            <a:off x="838200" y="365125"/>
            <a:ext cx="10658400" cy="1191667"/>
          </a:xfrm>
        </p:spPr>
        <p:txBody>
          <a:bodyPr>
            <a:normAutofit fontScale="90000"/>
          </a:bodyPr>
          <a:lstStyle/>
          <a:p>
            <a:r>
              <a:rPr lang="el-GR" sz="1800" b="1" i="1" u="sng" dirty="0"/>
              <a:t>Δεύτερη Φάση Εργασιών</a:t>
            </a:r>
            <a:r>
              <a:rPr lang="en-US" sz="1800" b="1" i="1" u="sng" dirty="0"/>
              <a:t>: </a:t>
            </a:r>
            <a:r>
              <a:rPr lang="el-GR" sz="1800" b="1" dirty="0"/>
              <a:t>Κατασκευή </a:t>
            </a:r>
            <a:r>
              <a:rPr lang="el-GR" sz="1800" b="1" dirty="0" err="1"/>
              <a:t>συρματοκιβωτίων</a:t>
            </a:r>
            <a:br>
              <a:rPr lang="el-GR" sz="1800" b="1" dirty="0"/>
            </a:br>
            <a:br>
              <a:rPr lang="el-GR" sz="1800" b="1" dirty="0"/>
            </a:br>
            <a:r>
              <a:rPr lang="el-GR" sz="1800" dirty="0"/>
              <a:t>Εκτελέστηκαν εργασίες εκσκαφής, διάστρωσης </a:t>
            </a:r>
            <a:r>
              <a:rPr lang="el-GR" sz="1800" dirty="0" err="1"/>
              <a:t>γεωυφάσματος</a:t>
            </a:r>
            <a:r>
              <a:rPr lang="el-GR" sz="1800" dirty="0"/>
              <a:t> διαχωρισμού και κατασκευής, πλήρωσης και τοποθέτησης </a:t>
            </a:r>
            <a:r>
              <a:rPr lang="el-GR" sz="1800" dirty="0" err="1"/>
              <a:t>συρματοκιβωτίων</a:t>
            </a:r>
            <a:r>
              <a:rPr lang="el-GR" sz="1800" dirty="0"/>
              <a:t> κατά μήκος του </a:t>
            </a:r>
            <a:r>
              <a:rPr lang="el-GR" sz="1800" dirty="0" err="1"/>
              <a:t>πόδα</a:t>
            </a:r>
            <a:r>
              <a:rPr lang="el-GR" sz="1800" dirty="0"/>
              <a:t> του εξωτερικού πρανούς</a:t>
            </a:r>
            <a:r>
              <a:rPr lang="en-US" sz="1800" dirty="0"/>
              <a:t> </a:t>
            </a:r>
            <a:r>
              <a:rPr lang="el-GR" sz="1800" dirty="0"/>
              <a:t>του αναχώματος </a:t>
            </a:r>
            <a:r>
              <a:rPr lang="el-GR" sz="1800" dirty="0" err="1"/>
              <a:t>ανάντη</a:t>
            </a:r>
            <a:r>
              <a:rPr lang="el-GR" sz="1800" dirty="0"/>
              <a:t> της Υ2 (</a:t>
            </a:r>
            <a:r>
              <a:rPr lang="el-GR" sz="1800" dirty="0" err="1"/>
              <a:t>ανάντη</a:t>
            </a:r>
            <a:r>
              <a:rPr lang="el-GR" sz="1800" dirty="0"/>
              <a:t> της προς κατασκευή αγροτικής οδού και παράλληλα</a:t>
            </a:r>
            <a:r>
              <a:rPr lang="en-US" sz="1800" dirty="0"/>
              <a:t> </a:t>
            </a:r>
            <a:r>
              <a:rPr lang="el-GR" sz="1800" dirty="0"/>
              <a:t>με τον </a:t>
            </a:r>
            <a:r>
              <a:rPr lang="el-GR" sz="1800" dirty="0" err="1"/>
              <a:t>κατασκευασθέντα</a:t>
            </a:r>
            <a:r>
              <a:rPr lang="el-GR" sz="1800" dirty="0"/>
              <a:t> Δ/Τ ), για την προστασία του </a:t>
            </a:r>
            <a:r>
              <a:rPr lang="el-GR" sz="1800" dirty="0" err="1"/>
              <a:t>πόδα</a:t>
            </a:r>
            <a:r>
              <a:rPr lang="el-GR" sz="1800" dirty="0"/>
              <a:t> του και</a:t>
            </a:r>
            <a:r>
              <a:rPr lang="en-US" sz="1800" dirty="0"/>
              <a:t> </a:t>
            </a:r>
            <a:r>
              <a:rPr lang="el-GR" sz="1800" dirty="0"/>
              <a:t>της ευστάθειάς του.</a:t>
            </a:r>
            <a:br>
              <a:rPr lang="el-GR" sz="1800" dirty="0"/>
            </a:br>
            <a:br>
              <a:rPr lang="el-GR" sz="1400" dirty="0"/>
            </a:br>
            <a:endParaRPr lang="el-GR" sz="1400" dirty="0"/>
          </a:p>
        </p:txBody>
      </p:sp>
      <p:pic>
        <p:nvPicPr>
          <p:cNvPr id="7" name="Θέση περιεχομένου 6">
            <a:extLst>
              <a:ext uri="{FF2B5EF4-FFF2-40B4-BE49-F238E27FC236}">
                <a16:creationId xmlns:a16="http://schemas.microsoft.com/office/drawing/2014/main" id="{83108D4F-0D3F-4C64-89FE-6EB62224C426}"/>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1675830"/>
            <a:ext cx="4897759" cy="4501133"/>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Θέση υποσέλιδου 4">
            <a:extLst>
              <a:ext uri="{FF2B5EF4-FFF2-40B4-BE49-F238E27FC236}">
                <a16:creationId xmlns:a16="http://schemas.microsoft.com/office/drawing/2014/main" id="{5E28D4AD-4CE8-4EFB-98CC-27F168D81765}"/>
              </a:ext>
            </a:extLst>
          </p:cNvPr>
          <p:cNvSpPr>
            <a:spLocks noGrp="1"/>
          </p:cNvSpPr>
          <p:nvPr>
            <p:ph type="ftr" sz="quarter" idx="11"/>
          </p:nvPr>
        </p:nvSpPr>
        <p:spPr/>
        <p:txBody>
          <a:bodyPr/>
          <a:lstStyle/>
          <a:p>
            <a:r>
              <a:rPr lang="en-US" dirty="0"/>
              <a:t>Final Conference, </a:t>
            </a:r>
            <a:r>
              <a:rPr lang="en-US" dirty="0" err="1"/>
              <a:t>Serres</a:t>
            </a:r>
            <a:r>
              <a:rPr lang="en-US" dirty="0"/>
              <a:t>, Greece, 21st of November  2023</a:t>
            </a:r>
            <a:endParaRPr lang="el-GR" dirty="0"/>
          </a:p>
        </p:txBody>
      </p:sp>
      <p:pic>
        <p:nvPicPr>
          <p:cNvPr id="16" name="Θέση περιεχομένου 15">
            <a:extLst>
              <a:ext uri="{FF2B5EF4-FFF2-40B4-BE49-F238E27FC236}">
                <a16:creationId xmlns:a16="http://schemas.microsoft.com/office/drawing/2014/main" id="{18786618-630E-4621-A789-74D5174B510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1675831"/>
            <a:ext cx="5181600" cy="4501132"/>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10052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11FBB94-471D-4790-A5F7-AF1527039553}"/>
              </a:ext>
            </a:extLst>
          </p:cNvPr>
          <p:cNvSpPr>
            <a:spLocks noGrp="1"/>
          </p:cNvSpPr>
          <p:nvPr>
            <p:ph type="title"/>
          </p:nvPr>
        </p:nvSpPr>
        <p:spPr>
          <a:xfrm>
            <a:off x="838200" y="365125"/>
            <a:ext cx="10515600" cy="1047651"/>
          </a:xfrm>
          <a:noFill/>
        </p:spPr>
        <p:txBody>
          <a:bodyPr>
            <a:normAutofit fontScale="90000"/>
          </a:bodyPr>
          <a:lstStyle/>
          <a:p>
            <a:br>
              <a:rPr lang="en-US" sz="1800" b="1" i="1" u="sng" dirty="0"/>
            </a:br>
            <a:r>
              <a:rPr lang="el-GR" sz="1800" b="1" i="1" u="sng" dirty="0"/>
              <a:t>Δεύτερη Φάση Εργασιών</a:t>
            </a:r>
            <a:r>
              <a:rPr lang="en-US" sz="1800" b="1" i="1" u="sng" dirty="0"/>
              <a:t>: </a:t>
            </a:r>
            <a:r>
              <a:rPr lang="el-GR" sz="1800" b="1" dirty="0" err="1"/>
              <a:t>Κατασκεύη</a:t>
            </a:r>
            <a:r>
              <a:rPr lang="el-GR" sz="1800" b="1" dirty="0"/>
              <a:t> </a:t>
            </a:r>
            <a:r>
              <a:rPr lang="el-GR" sz="1800" b="1" dirty="0" err="1"/>
              <a:t>συρματοκιβωτίων</a:t>
            </a:r>
            <a:br>
              <a:rPr lang="el-GR" sz="1800" b="1" dirty="0"/>
            </a:br>
            <a:r>
              <a:rPr lang="el-GR" sz="1800" dirty="0"/>
              <a:t>Στη συνέχεια πραγματοποιήθηκαν εργασίες κατασκευής φίλτρου αποστράγγισης, με στρώση από κατάλληλα διαβαθμισμένα </a:t>
            </a:r>
            <a:r>
              <a:rPr lang="el-GR" sz="1800" dirty="0" err="1"/>
              <a:t>θραυστά</a:t>
            </a:r>
            <a:r>
              <a:rPr lang="el-GR" sz="1800" dirty="0"/>
              <a:t> αδρανή σε κεκλιμένο τμήμα και </a:t>
            </a:r>
            <a:r>
              <a:rPr lang="el-GR" sz="1800" dirty="0" err="1"/>
              <a:t>συρματοκιβώτια</a:t>
            </a:r>
            <a:r>
              <a:rPr lang="el-GR" sz="1800" dirty="0"/>
              <a:t>, στο</a:t>
            </a:r>
            <a:r>
              <a:rPr lang="en-US" sz="1800" dirty="0"/>
              <a:t> </a:t>
            </a:r>
            <a:r>
              <a:rPr lang="el-GR" sz="1800" dirty="0"/>
              <a:t>εξωτερικό πρανές του αναχώματος .Η κατασκευή του</a:t>
            </a:r>
            <a:r>
              <a:rPr lang="en-US" sz="1800" dirty="0"/>
              <a:t> </a:t>
            </a:r>
            <a:r>
              <a:rPr lang="el-GR" sz="1800" dirty="0" err="1"/>
              <a:t>στραγγιστηρίου</a:t>
            </a:r>
            <a:r>
              <a:rPr lang="el-GR" sz="1800" dirty="0"/>
              <a:t> έγινε στην άκρη του Δ/Τ για εκτόνωση της αυξημένης πίεσης λόγω συσσώρευσης των γραμμών ροής.</a:t>
            </a:r>
            <a:br>
              <a:rPr lang="el-GR" dirty="0"/>
            </a:br>
            <a:br>
              <a:rPr lang="el-GR" sz="1800" dirty="0"/>
            </a:br>
            <a:br>
              <a:rPr lang="el-GR" sz="1400" dirty="0"/>
            </a:br>
            <a:endParaRPr lang="el-GR" sz="1400" dirty="0"/>
          </a:p>
        </p:txBody>
      </p:sp>
      <p:sp>
        <p:nvSpPr>
          <p:cNvPr id="5" name="Θέση υποσέλιδου 4">
            <a:extLst>
              <a:ext uri="{FF2B5EF4-FFF2-40B4-BE49-F238E27FC236}">
                <a16:creationId xmlns:a16="http://schemas.microsoft.com/office/drawing/2014/main" id="{5E28D4AD-4CE8-4EFB-98CC-27F168D81765}"/>
              </a:ext>
            </a:extLst>
          </p:cNvPr>
          <p:cNvSpPr>
            <a:spLocks noGrp="1"/>
          </p:cNvSpPr>
          <p:nvPr>
            <p:ph type="ftr" sz="quarter" idx="11"/>
          </p:nvPr>
        </p:nvSpPr>
        <p:spPr/>
        <p:txBody>
          <a:bodyPr/>
          <a:lstStyle/>
          <a:p>
            <a:r>
              <a:rPr lang="en-US" dirty="0"/>
              <a:t>Final Conference, </a:t>
            </a:r>
            <a:r>
              <a:rPr lang="en-US" dirty="0" err="1"/>
              <a:t>Serres</a:t>
            </a:r>
            <a:r>
              <a:rPr lang="en-US" dirty="0"/>
              <a:t>, Greece, 21st of November  2023</a:t>
            </a:r>
            <a:endParaRPr lang="el-GR" dirty="0"/>
          </a:p>
        </p:txBody>
      </p:sp>
      <p:pic>
        <p:nvPicPr>
          <p:cNvPr id="11" name="Θέση περιεχομένου 10">
            <a:extLst>
              <a:ext uri="{FF2B5EF4-FFF2-40B4-BE49-F238E27FC236}">
                <a16:creationId xmlns:a16="http://schemas.microsoft.com/office/drawing/2014/main" id="{75928550-6B59-4BB7-B0CE-49E531433F9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628799"/>
            <a:ext cx="5181600" cy="4548163"/>
          </a:xfrm>
          <a:solidFill>
            <a:schemeClr val="bg1"/>
          </a:solidFill>
          <a:ln w="38100">
            <a:solidFill>
              <a:schemeClr val="tx1"/>
            </a:solidFill>
          </a:ln>
        </p:spPr>
      </p:pic>
      <p:pic>
        <p:nvPicPr>
          <p:cNvPr id="17" name="Θέση περιεχομένου 16">
            <a:extLst>
              <a:ext uri="{FF2B5EF4-FFF2-40B4-BE49-F238E27FC236}">
                <a16:creationId xmlns:a16="http://schemas.microsoft.com/office/drawing/2014/main" id="{19154A9B-71CB-4F38-ABF9-C9B96F1A5535}"/>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888088" y="1628800"/>
            <a:ext cx="4824536" cy="4548163"/>
          </a:xfrm>
          <a:ln w="38100">
            <a:solidFill>
              <a:schemeClr val="tx1"/>
            </a:solidFill>
          </a:ln>
        </p:spPr>
      </p:pic>
    </p:spTree>
    <p:extLst>
      <p:ext uri="{BB962C8B-B14F-4D97-AF65-F5344CB8AC3E}">
        <p14:creationId xmlns:p14="http://schemas.microsoft.com/office/powerpoint/2010/main" val="2480297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11FBB94-471D-4790-A5F7-AF1527039553}"/>
              </a:ext>
            </a:extLst>
          </p:cNvPr>
          <p:cNvSpPr>
            <a:spLocks noGrp="1"/>
          </p:cNvSpPr>
          <p:nvPr>
            <p:ph type="title"/>
          </p:nvPr>
        </p:nvSpPr>
        <p:spPr>
          <a:xfrm>
            <a:off x="838200" y="365125"/>
            <a:ext cx="10515600" cy="1047651"/>
          </a:xfrm>
          <a:noFill/>
        </p:spPr>
        <p:txBody>
          <a:bodyPr>
            <a:normAutofit fontScale="90000"/>
          </a:bodyPr>
          <a:lstStyle/>
          <a:p>
            <a:br>
              <a:rPr lang="en-US" sz="1800" b="1" i="1" u="sng" dirty="0"/>
            </a:br>
            <a:br>
              <a:rPr lang="en-US" sz="1800" b="1" i="1" u="sng" dirty="0"/>
            </a:br>
            <a:br>
              <a:rPr lang="en-US" sz="1800" b="1" i="1" u="sng" dirty="0"/>
            </a:br>
            <a:r>
              <a:rPr lang="el-GR" sz="1800" b="1" i="1" u="sng" dirty="0"/>
              <a:t>Δεύτερη Φάση Εργασιών</a:t>
            </a:r>
            <a:r>
              <a:rPr lang="en-US" sz="1800" b="1" i="1" u="sng" dirty="0"/>
              <a:t>: </a:t>
            </a:r>
            <a:r>
              <a:rPr lang="el-GR" sz="1800" b="1" dirty="0" err="1"/>
              <a:t>Κατασκεύη</a:t>
            </a:r>
            <a:r>
              <a:rPr lang="el-GR" sz="1800" b="1" dirty="0"/>
              <a:t> </a:t>
            </a:r>
            <a:r>
              <a:rPr lang="el-GR" sz="1800" b="1" dirty="0" err="1"/>
              <a:t>συρματοκιβωτίων</a:t>
            </a:r>
            <a:r>
              <a:rPr lang="el-GR" sz="1800" b="1" dirty="0"/>
              <a:t> </a:t>
            </a:r>
            <a:br>
              <a:rPr lang="el-GR" sz="1800" b="1" dirty="0"/>
            </a:br>
            <a:r>
              <a:rPr lang="el-GR" sz="1800" dirty="0"/>
              <a:t>Προηγήθηκε αφαίρεση της φυτικής γης, εκσκαφή και μόρφωση της επιφάνειας </a:t>
            </a:r>
            <a:r>
              <a:rPr lang="el-GR" sz="1800" dirty="0" err="1"/>
              <a:t>έδρασης</a:t>
            </a:r>
            <a:r>
              <a:rPr lang="el-GR" sz="1800" dirty="0"/>
              <a:t>. Στη</a:t>
            </a:r>
            <a:r>
              <a:rPr lang="en-US" sz="1800" dirty="0"/>
              <a:t> </a:t>
            </a:r>
            <a:r>
              <a:rPr lang="el-GR" sz="1800" dirty="0"/>
              <a:t>συνέχεια ακολούθησε η κατασκευή του </a:t>
            </a:r>
            <a:r>
              <a:rPr lang="el-GR" sz="1800" dirty="0" err="1"/>
              <a:t>στραγγιστηρίου</a:t>
            </a:r>
            <a:r>
              <a:rPr lang="el-GR" sz="1800" dirty="0"/>
              <a:t>. Τοποθετήθηκε </a:t>
            </a:r>
            <a:r>
              <a:rPr lang="el-GR" sz="1800" dirty="0" err="1"/>
              <a:t>γεωύφασμα</a:t>
            </a:r>
            <a:r>
              <a:rPr lang="en-US" sz="1800" dirty="0"/>
              <a:t> </a:t>
            </a:r>
            <a:r>
              <a:rPr lang="el-GR" sz="1800" dirty="0" err="1"/>
              <a:t>στραγγιστηρίου</a:t>
            </a:r>
            <a:r>
              <a:rPr lang="el-GR" sz="1800" dirty="0"/>
              <a:t> στην διαμορφωμένη επιφάνεια </a:t>
            </a:r>
            <a:r>
              <a:rPr lang="el-GR" sz="1800" dirty="0" err="1"/>
              <a:t>έδρασης</a:t>
            </a:r>
            <a:r>
              <a:rPr lang="el-GR" sz="1800" dirty="0"/>
              <a:t>, τοποθετήθηκε και διαστρώθηκε</a:t>
            </a:r>
            <a:r>
              <a:rPr lang="en-US" sz="1800" dirty="0"/>
              <a:t> </a:t>
            </a:r>
            <a:r>
              <a:rPr lang="el-GR" sz="1800" dirty="0"/>
              <a:t>κατάλληλα το διαβαθμισμένο υλικό και τοποθετήθηκε ξανά </a:t>
            </a:r>
            <a:r>
              <a:rPr lang="el-GR" sz="1800" dirty="0" err="1"/>
              <a:t>γεωύφασμα</a:t>
            </a:r>
            <a:r>
              <a:rPr lang="el-GR" sz="1800" dirty="0"/>
              <a:t> </a:t>
            </a:r>
            <a:r>
              <a:rPr lang="el-GR" sz="1800" dirty="0" err="1"/>
              <a:t>στραγγιστηρίου</a:t>
            </a:r>
            <a:r>
              <a:rPr lang="el-GR" sz="1800" dirty="0"/>
              <a:t> στην</a:t>
            </a:r>
            <a:r>
              <a:rPr lang="en-US" sz="1800" dirty="0"/>
              <a:t> </a:t>
            </a:r>
            <a:r>
              <a:rPr lang="el-GR" sz="1800" dirty="0"/>
              <a:t>άνω επιφάνεια του </a:t>
            </a:r>
            <a:r>
              <a:rPr lang="el-GR" sz="1800" dirty="0" err="1"/>
              <a:t>στραγγιστηρίου</a:t>
            </a:r>
            <a:r>
              <a:rPr lang="el-GR" sz="1800" dirty="0"/>
              <a:t> έτσι ώστε να περιβάλλει πλήρως το υλικό. Τέλος</a:t>
            </a:r>
            <a:r>
              <a:rPr lang="en-US" sz="1800" dirty="0"/>
              <a:t> </a:t>
            </a:r>
            <a:r>
              <a:rPr lang="el-GR" sz="1800" dirty="0"/>
              <a:t>κατασκευάσθηκαν και τοποθετήθηκαν </a:t>
            </a:r>
            <a:r>
              <a:rPr lang="el-GR" sz="1800" dirty="0" err="1"/>
              <a:t>συρματοκιβώτια</a:t>
            </a:r>
            <a:r>
              <a:rPr lang="el-GR" sz="1800" dirty="0"/>
              <a:t> πάνω από την στρώση του</a:t>
            </a:r>
            <a:r>
              <a:rPr lang="en-US" sz="1800" dirty="0"/>
              <a:t> </a:t>
            </a:r>
            <a:r>
              <a:rPr lang="el-GR" sz="1800" dirty="0" err="1"/>
              <a:t>στραγγιστηρίου</a:t>
            </a:r>
            <a:r>
              <a:rPr lang="el-GR" sz="1800" dirty="0"/>
              <a:t> καλύπτοντας ολόκληρη την επιφάνεια αυτού.</a:t>
            </a:r>
            <a:br>
              <a:rPr lang="el-GR" sz="1800" dirty="0"/>
            </a:br>
            <a:br>
              <a:rPr lang="el-GR" sz="1800" dirty="0"/>
            </a:br>
            <a:br>
              <a:rPr lang="el-GR" sz="1800" dirty="0"/>
            </a:br>
            <a:br>
              <a:rPr lang="el-GR" sz="1800" dirty="0"/>
            </a:br>
            <a:endParaRPr lang="el-GR" sz="1800" dirty="0"/>
          </a:p>
        </p:txBody>
      </p:sp>
      <p:sp>
        <p:nvSpPr>
          <p:cNvPr id="5" name="Θέση υποσέλιδου 4">
            <a:extLst>
              <a:ext uri="{FF2B5EF4-FFF2-40B4-BE49-F238E27FC236}">
                <a16:creationId xmlns:a16="http://schemas.microsoft.com/office/drawing/2014/main" id="{5E28D4AD-4CE8-4EFB-98CC-27F168D81765}"/>
              </a:ext>
            </a:extLst>
          </p:cNvPr>
          <p:cNvSpPr>
            <a:spLocks noGrp="1"/>
          </p:cNvSpPr>
          <p:nvPr>
            <p:ph type="ftr" sz="quarter" idx="11"/>
          </p:nvPr>
        </p:nvSpPr>
        <p:spPr/>
        <p:txBody>
          <a:bodyPr/>
          <a:lstStyle/>
          <a:p>
            <a:r>
              <a:rPr lang="en-US" dirty="0"/>
              <a:t>Final Conference, </a:t>
            </a:r>
            <a:r>
              <a:rPr lang="en-US" dirty="0" err="1"/>
              <a:t>Serres</a:t>
            </a:r>
            <a:r>
              <a:rPr lang="en-US" dirty="0"/>
              <a:t>, Greece, 21st of November  2023</a:t>
            </a:r>
            <a:endParaRPr lang="el-GR" dirty="0"/>
          </a:p>
        </p:txBody>
      </p:sp>
      <p:pic>
        <p:nvPicPr>
          <p:cNvPr id="13" name="Θέση περιεχομένου 12">
            <a:extLst>
              <a:ext uri="{FF2B5EF4-FFF2-40B4-BE49-F238E27FC236}">
                <a16:creationId xmlns:a16="http://schemas.microsoft.com/office/drawing/2014/main" id="{41EB7253-B8C6-4E55-9CB2-25C84FC79C9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675831"/>
            <a:ext cx="5181600" cy="4417464"/>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Θέση περιεχομένου 6">
            <a:extLst>
              <a:ext uri="{FF2B5EF4-FFF2-40B4-BE49-F238E27FC236}">
                <a16:creationId xmlns:a16="http://schemas.microsoft.com/office/drawing/2014/main" id="{6F6F678D-5778-45E1-9BC7-5087E0CE6FB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1675831"/>
            <a:ext cx="4753744" cy="4417464"/>
          </a:xfrm>
          <a:ln w="38100">
            <a:solidFill>
              <a:schemeClr val="tx1"/>
            </a:solidFill>
          </a:ln>
        </p:spPr>
      </p:pic>
    </p:spTree>
    <p:extLst>
      <p:ext uri="{BB962C8B-B14F-4D97-AF65-F5344CB8AC3E}">
        <p14:creationId xmlns:p14="http://schemas.microsoft.com/office/powerpoint/2010/main" val="2717050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11FBB94-471D-4790-A5F7-AF1527039553}"/>
              </a:ext>
            </a:extLst>
          </p:cNvPr>
          <p:cNvSpPr>
            <a:spLocks noGrp="1"/>
          </p:cNvSpPr>
          <p:nvPr>
            <p:ph type="title"/>
          </p:nvPr>
        </p:nvSpPr>
        <p:spPr>
          <a:xfrm>
            <a:off x="838200" y="365125"/>
            <a:ext cx="10515600" cy="831627"/>
          </a:xfrm>
          <a:noFill/>
        </p:spPr>
        <p:txBody>
          <a:bodyPr>
            <a:normAutofit fontScale="90000"/>
          </a:bodyPr>
          <a:lstStyle/>
          <a:p>
            <a:br>
              <a:rPr lang="en-US" sz="1800" b="1" i="1" u="sng" dirty="0"/>
            </a:br>
            <a:br>
              <a:rPr lang="en-US" sz="1800" b="1" i="1" u="sng" dirty="0"/>
            </a:br>
            <a:br>
              <a:rPr lang="en-US" sz="1800" b="1" i="1" u="sng" dirty="0"/>
            </a:br>
            <a:br>
              <a:rPr lang="en-US" sz="1800" b="1" i="1" u="sng" dirty="0"/>
            </a:br>
            <a:r>
              <a:rPr lang="el-GR" sz="1800" b="1" i="1" u="sng" dirty="0"/>
              <a:t>Δεύτερη Φάση Εργασιών</a:t>
            </a:r>
            <a:r>
              <a:rPr lang="en-US" sz="1800" b="1" i="1" u="sng" dirty="0"/>
              <a:t>:</a:t>
            </a:r>
            <a:r>
              <a:rPr lang="el-GR" sz="1800" b="1" dirty="0"/>
              <a:t> </a:t>
            </a:r>
            <a:r>
              <a:rPr lang="el-GR" sz="1800" b="1" dirty="0" err="1"/>
              <a:t>Κατασκεύη</a:t>
            </a:r>
            <a:r>
              <a:rPr lang="el-GR" sz="1800" b="1" dirty="0"/>
              <a:t> </a:t>
            </a:r>
            <a:r>
              <a:rPr lang="el-GR" sz="1800" b="1" dirty="0" err="1"/>
              <a:t>συρματοκιβωτίων</a:t>
            </a:r>
            <a:r>
              <a:rPr lang="en-US" sz="1800" b="1" i="1" u="sng" dirty="0"/>
              <a:t>  </a:t>
            </a:r>
            <a:br>
              <a:rPr lang="el-GR" sz="1800" b="1" i="1" u="sng" dirty="0"/>
            </a:br>
            <a:r>
              <a:rPr lang="el-GR" sz="1800" dirty="0"/>
              <a:t>Επίσης </a:t>
            </a:r>
            <a:r>
              <a:rPr lang="el-GR" sz="1800" dirty="0" err="1"/>
              <a:t>συρματοκιβώτια</a:t>
            </a:r>
            <a:r>
              <a:rPr lang="el-GR" sz="1800" dirty="0"/>
              <a:t> κατασκευάσθηκαν και τοποθετήθηκαν </a:t>
            </a:r>
            <a:r>
              <a:rPr lang="el-GR" sz="1800" dirty="0" err="1"/>
              <a:t>κατάντη</a:t>
            </a:r>
            <a:r>
              <a:rPr lang="el-GR" sz="1800" dirty="0"/>
              <a:t> της προς κατασκευή</a:t>
            </a:r>
            <a:r>
              <a:rPr lang="en-US" sz="1800" dirty="0"/>
              <a:t> </a:t>
            </a:r>
            <a:r>
              <a:rPr lang="el-GR" sz="1800" dirty="0"/>
              <a:t>αγροτικής οδού (Χ.Θ. 8+114.00-8+272.00) για προστασία αυτής τοπικά.</a:t>
            </a:r>
            <a:br>
              <a:rPr lang="el-GR" dirty="0"/>
            </a:br>
            <a:br>
              <a:rPr lang="el-GR" sz="1800" dirty="0"/>
            </a:br>
            <a:br>
              <a:rPr lang="el-GR" sz="1800" dirty="0"/>
            </a:br>
            <a:br>
              <a:rPr lang="el-GR" sz="1800" dirty="0"/>
            </a:br>
            <a:br>
              <a:rPr lang="el-GR" sz="1800" dirty="0"/>
            </a:br>
            <a:endParaRPr lang="el-GR" sz="1800" dirty="0"/>
          </a:p>
        </p:txBody>
      </p:sp>
      <p:sp>
        <p:nvSpPr>
          <p:cNvPr id="5" name="Θέση υποσέλιδου 4">
            <a:extLst>
              <a:ext uri="{FF2B5EF4-FFF2-40B4-BE49-F238E27FC236}">
                <a16:creationId xmlns:a16="http://schemas.microsoft.com/office/drawing/2014/main" id="{5E28D4AD-4CE8-4EFB-98CC-27F168D81765}"/>
              </a:ext>
            </a:extLst>
          </p:cNvPr>
          <p:cNvSpPr>
            <a:spLocks noGrp="1"/>
          </p:cNvSpPr>
          <p:nvPr>
            <p:ph type="ftr" sz="quarter" idx="11"/>
          </p:nvPr>
        </p:nvSpPr>
        <p:spPr/>
        <p:txBody>
          <a:bodyPr/>
          <a:lstStyle/>
          <a:p>
            <a:r>
              <a:rPr lang="en-US" dirty="0"/>
              <a:t>Final Conference, </a:t>
            </a:r>
            <a:r>
              <a:rPr lang="en-US" dirty="0" err="1"/>
              <a:t>Serres</a:t>
            </a:r>
            <a:r>
              <a:rPr lang="en-US" dirty="0"/>
              <a:t>, Greece, 21st of November  2023</a:t>
            </a:r>
            <a:endParaRPr lang="el-GR" dirty="0"/>
          </a:p>
        </p:txBody>
      </p:sp>
      <p:pic>
        <p:nvPicPr>
          <p:cNvPr id="8" name="Θέση περιεχομένου 7">
            <a:extLst>
              <a:ext uri="{FF2B5EF4-FFF2-40B4-BE49-F238E27FC236}">
                <a16:creationId xmlns:a16="http://schemas.microsoft.com/office/drawing/2014/main" id="{E8A9440D-0168-4A41-B89C-733F98FB0623}"/>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384032" y="1340768"/>
            <a:ext cx="4824535" cy="4836195"/>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Θέση περιεχομένου 20">
            <a:extLst>
              <a:ext uri="{FF2B5EF4-FFF2-40B4-BE49-F238E27FC236}">
                <a16:creationId xmlns:a16="http://schemas.microsoft.com/office/drawing/2014/main" id="{1D10B161-FA86-46CF-A775-DB7EA6F37077}"/>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1340768"/>
            <a:ext cx="5181600" cy="4836195"/>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39425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11FBB94-471D-4790-A5F7-AF1527039553}"/>
              </a:ext>
            </a:extLst>
          </p:cNvPr>
          <p:cNvSpPr>
            <a:spLocks noGrp="1"/>
          </p:cNvSpPr>
          <p:nvPr>
            <p:ph type="title"/>
          </p:nvPr>
        </p:nvSpPr>
        <p:spPr>
          <a:xfrm>
            <a:off x="838200" y="365125"/>
            <a:ext cx="10515600" cy="1191667"/>
          </a:xfrm>
          <a:noFill/>
        </p:spPr>
        <p:txBody>
          <a:bodyPr>
            <a:normAutofit fontScale="90000"/>
          </a:bodyPr>
          <a:lstStyle/>
          <a:p>
            <a:br>
              <a:rPr lang="en-US" sz="1800" b="1" i="1" u="sng" dirty="0"/>
            </a:br>
            <a:br>
              <a:rPr lang="en-US" sz="1800" b="1" i="1" u="sng" dirty="0"/>
            </a:br>
            <a:br>
              <a:rPr lang="en-US" sz="1800" b="1" i="1" u="sng" dirty="0"/>
            </a:br>
            <a:br>
              <a:rPr lang="en-US" sz="1800" b="1" i="1" u="sng" dirty="0"/>
            </a:br>
            <a:r>
              <a:rPr lang="el-GR" sz="1800" b="1" i="1" u="sng" dirty="0"/>
              <a:t>Τρίτη  Φάση Εργασιών</a:t>
            </a:r>
            <a:r>
              <a:rPr lang="en-US" sz="1800" b="1" i="1" u="sng" dirty="0"/>
              <a:t>: </a:t>
            </a:r>
            <a:r>
              <a:rPr lang="el-GR" sz="1800" b="1" dirty="0" err="1"/>
              <a:t>Κατασκεύη</a:t>
            </a:r>
            <a:r>
              <a:rPr lang="el-GR" sz="1800" b="1" dirty="0"/>
              <a:t> </a:t>
            </a:r>
            <a:r>
              <a:rPr lang="el-GR" sz="1800" b="1" dirty="0" err="1"/>
              <a:t>αγροτικης</a:t>
            </a:r>
            <a:r>
              <a:rPr lang="el-GR" sz="1800" b="1" dirty="0"/>
              <a:t>  οδού</a:t>
            </a:r>
            <a:br>
              <a:rPr lang="el-GR" sz="1800" b="1" dirty="0"/>
            </a:br>
            <a:r>
              <a:rPr lang="el-GR" sz="1800" dirty="0"/>
              <a:t>Για την εξασφάλιση της πρόσβασης ελέγχου και παρακολούθησης του ανατολικού</a:t>
            </a:r>
            <a:r>
              <a:rPr lang="en-US" sz="1800" dirty="0"/>
              <a:t> </a:t>
            </a:r>
            <a:r>
              <a:rPr lang="el-GR" sz="1800" dirty="0"/>
              <a:t>αναχώματος </a:t>
            </a:r>
            <a:r>
              <a:rPr lang="el-GR" sz="1800" dirty="0" err="1"/>
              <a:t>ανάντη</a:t>
            </a:r>
            <a:r>
              <a:rPr lang="el-GR" sz="1800" dirty="0"/>
              <a:t> της Υ2 και κατά μήκος του Δ/Τ για τυχόν μετακινήσεις και διαρροές αυτού, κατασκευάσθηκε</a:t>
            </a:r>
            <a:r>
              <a:rPr lang="en-US" sz="1800" dirty="0"/>
              <a:t> </a:t>
            </a:r>
            <a:r>
              <a:rPr lang="el-GR" sz="1800" dirty="0"/>
              <a:t>αγροτική οδός μήκους πλάτους 6,00 m. Εκτελέστηκαν εργασίες αφαίρεσης φυτικής γης και χαλαρών επιφανειακών στρώσεων, κατασκευάσθηκε εξυγιαντική στρώση με </a:t>
            </a:r>
            <a:r>
              <a:rPr lang="el-GR" sz="1800" dirty="0" err="1"/>
              <a:t>λιθορριπή</a:t>
            </a:r>
            <a:r>
              <a:rPr lang="el-GR" sz="1800" dirty="0"/>
              <a:t>, τοποθετήθηκε </a:t>
            </a:r>
            <a:r>
              <a:rPr lang="el-GR" sz="1800" dirty="0" err="1"/>
              <a:t>γεωύφασμα</a:t>
            </a:r>
            <a:r>
              <a:rPr lang="el-GR" sz="1800" dirty="0"/>
              <a:t> διαχωρισμού και κατασκευάσθηκε τελική στρώση με 3Α, σε δύο στρώσεις των 0,15μ.</a:t>
            </a:r>
            <a:br>
              <a:rPr lang="el-GR" sz="1800" dirty="0"/>
            </a:br>
            <a:br>
              <a:rPr lang="el-GR" sz="1800" dirty="0"/>
            </a:br>
            <a:br>
              <a:rPr lang="el-GR" sz="1800" dirty="0"/>
            </a:br>
            <a:br>
              <a:rPr lang="el-GR" sz="1800" dirty="0"/>
            </a:br>
            <a:br>
              <a:rPr lang="el-GR" sz="1800" dirty="0"/>
            </a:br>
            <a:endParaRPr lang="el-GR" sz="1800" dirty="0"/>
          </a:p>
        </p:txBody>
      </p:sp>
      <p:sp>
        <p:nvSpPr>
          <p:cNvPr id="5" name="Θέση υποσέλιδου 4">
            <a:extLst>
              <a:ext uri="{FF2B5EF4-FFF2-40B4-BE49-F238E27FC236}">
                <a16:creationId xmlns:a16="http://schemas.microsoft.com/office/drawing/2014/main" id="{5E28D4AD-4CE8-4EFB-98CC-27F168D81765}"/>
              </a:ext>
            </a:extLst>
          </p:cNvPr>
          <p:cNvSpPr>
            <a:spLocks noGrp="1"/>
          </p:cNvSpPr>
          <p:nvPr>
            <p:ph type="ftr" sz="quarter" idx="11"/>
          </p:nvPr>
        </p:nvSpPr>
        <p:spPr/>
        <p:txBody>
          <a:bodyPr/>
          <a:lstStyle/>
          <a:p>
            <a:r>
              <a:rPr lang="en-US" dirty="0"/>
              <a:t>Final Conference, </a:t>
            </a:r>
            <a:r>
              <a:rPr lang="en-US" dirty="0" err="1"/>
              <a:t>Serres</a:t>
            </a:r>
            <a:r>
              <a:rPr lang="en-US" dirty="0"/>
              <a:t>, Greece, 21st of November  2023</a:t>
            </a:r>
            <a:endParaRPr lang="el-GR" dirty="0"/>
          </a:p>
        </p:txBody>
      </p:sp>
      <p:pic>
        <p:nvPicPr>
          <p:cNvPr id="12" name="Θέση περιεχομένου 11">
            <a:extLst>
              <a:ext uri="{FF2B5EF4-FFF2-40B4-BE49-F238E27FC236}">
                <a16:creationId xmlns:a16="http://schemas.microsoft.com/office/drawing/2014/main" id="{D5D7077C-C523-4DA8-81FA-2D2794056B8E}"/>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391470" y="1825625"/>
            <a:ext cx="5105130" cy="4351338"/>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Θέση περιεχομένου 9">
            <a:extLst>
              <a:ext uri="{FF2B5EF4-FFF2-40B4-BE49-F238E27FC236}">
                <a16:creationId xmlns:a16="http://schemas.microsoft.com/office/drawing/2014/main" id="{AF2895B3-06A6-4BD8-815B-1BCBC8B8EAB1}"/>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8201" y="1825625"/>
            <a:ext cx="5113784" cy="4351338"/>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80211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11FBB94-471D-4790-A5F7-AF1527039553}"/>
              </a:ext>
            </a:extLst>
          </p:cNvPr>
          <p:cNvSpPr>
            <a:spLocks noGrp="1"/>
          </p:cNvSpPr>
          <p:nvPr>
            <p:ph type="title"/>
          </p:nvPr>
        </p:nvSpPr>
        <p:spPr>
          <a:xfrm>
            <a:off x="838200" y="365125"/>
            <a:ext cx="10802416" cy="1191667"/>
          </a:xfrm>
          <a:noFill/>
        </p:spPr>
        <p:txBody>
          <a:bodyPr>
            <a:normAutofit fontScale="90000"/>
          </a:bodyPr>
          <a:lstStyle/>
          <a:p>
            <a:br>
              <a:rPr lang="en-US" sz="1800" b="1" i="1" u="sng" dirty="0"/>
            </a:br>
            <a:br>
              <a:rPr lang="en-US" sz="1800" b="1" i="1" u="sng" dirty="0"/>
            </a:br>
            <a:br>
              <a:rPr lang="en-US" sz="1800" b="1" i="1" u="sng" dirty="0"/>
            </a:br>
            <a:br>
              <a:rPr lang="en-US" sz="1800" b="1" i="1" u="sng" dirty="0"/>
            </a:br>
            <a:r>
              <a:rPr lang="el-GR" sz="1800" b="1" i="1" u="sng" dirty="0"/>
              <a:t>Τέταρτη Φάση Εργασιών</a:t>
            </a:r>
            <a:r>
              <a:rPr lang="en-US" sz="1800" b="1" i="1" u="sng" dirty="0"/>
              <a:t>: </a:t>
            </a:r>
            <a:r>
              <a:rPr lang="el-GR" sz="1800" b="1" i="1" u="sng" dirty="0"/>
              <a:t> </a:t>
            </a:r>
            <a:r>
              <a:rPr lang="el-GR" sz="1800" u="sng" dirty="0"/>
              <a:t>Διάνοιξη </a:t>
            </a:r>
            <a:r>
              <a:rPr lang="el-GR" sz="1800" u="sng" dirty="0" err="1"/>
              <a:t>πιεζομετρικών</a:t>
            </a:r>
            <a:r>
              <a:rPr lang="el-GR" sz="1800" u="sng" dirty="0"/>
              <a:t> γεωτρήσεων</a:t>
            </a:r>
            <a:br>
              <a:rPr lang="el-GR" sz="1800" dirty="0"/>
            </a:br>
            <a:r>
              <a:rPr lang="el-GR" sz="1800" dirty="0"/>
              <a:t>Κατασκευάσθηκαν έξι </a:t>
            </a:r>
            <a:r>
              <a:rPr lang="el-GR" sz="1800" dirty="0" err="1"/>
              <a:t>πιεζομετρικές</a:t>
            </a:r>
            <a:r>
              <a:rPr lang="el-GR" sz="1800" dirty="0"/>
              <a:t> γεωτρήσεις σε κάθε έργο, (στο σύνολο 12), για την έρευνα και παρακολούθηση της στάθμης του υπόγειου ορίζοντα του νερού, σε σημεία κατά μήκος του αναχώματος τα οποία  υπέδειξε η Επιβλέπουσα Υπηρεσία.</a:t>
            </a:r>
            <a:br>
              <a:rPr lang="el-GR" sz="1800" dirty="0"/>
            </a:br>
            <a:br>
              <a:rPr lang="el-GR" sz="1800" dirty="0"/>
            </a:br>
            <a:br>
              <a:rPr lang="el-GR" sz="1800" dirty="0"/>
            </a:br>
            <a:br>
              <a:rPr lang="el-GR" sz="1800" dirty="0"/>
            </a:br>
            <a:br>
              <a:rPr lang="el-GR" sz="1800" dirty="0"/>
            </a:br>
            <a:endParaRPr lang="el-GR" sz="1800" dirty="0"/>
          </a:p>
        </p:txBody>
      </p:sp>
      <p:sp>
        <p:nvSpPr>
          <p:cNvPr id="5" name="Θέση υποσέλιδου 4">
            <a:extLst>
              <a:ext uri="{FF2B5EF4-FFF2-40B4-BE49-F238E27FC236}">
                <a16:creationId xmlns:a16="http://schemas.microsoft.com/office/drawing/2014/main" id="{5E28D4AD-4CE8-4EFB-98CC-27F168D81765}"/>
              </a:ext>
            </a:extLst>
          </p:cNvPr>
          <p:cNvSpPr>
            <a:spLocks noGrp="1"/>
          </p:cNvSpPr>
          <p:nvPr>
            <p:ph type="ftr" sz="quarter" idx="11"/>
          </p:nvPr>
        </p:nvSpPr>
        <p:spPr/>
        <p:txBody>
          <a:bodyPr/>
          <a:lstStyle/>
          <a:p>
            <a:r>
              <a:rPr lang="en-US" dirty="0"/>
              <a:t>Final Conference, </a:t>
            </a:r>
            <a:r>
              <a:rPr lang="en-US" dirty="0" err="1"/>
              <a:t>Serres</a:t>
            </a:r>
            <a:r>
              <a:rPr lang="en-US" dirty="0"/>
              <a:t>, Greece, 21st of November  2023</a:t>
            </a:r>
            <a:endParaRPr lang="el-GR" dirty="0"/>
          </a:p>
        </p:txBody>
      </p:sp>
      <p:sp>
        <p:nvSpPr>
          <p:cNvPr id="4" name="Θέση περιεχομένου 3">
            <a:extLst>
              <a:ext uri="{FF2B5EF4-FFF2-40B4-BE49-F238E27FC236}">
                <a16:creationId xmlns:a16="http://schemas.microsoft.com/office/drawing/2014/main" id="{5855FA87-D866-4E7E-9CA3-7AB41F7EB1F2}"/>
              </a:ext>
            </a:extLst>
          </p:cNvPr>
          <p:cNvSpPr>
            <a:spLocks noGrp="1"/>
          </p:cNvSpPr>
          <p:nvPr>
            <p:ph sz="half" idx="1"/>
          </p:nvPr>
        </p:nvSpPr>
        <p:spPr/>
        <p:txBody>
          <a:bodyPr/>
          <a:lstStyle/>
          <a:p>
            <a:endParaRPr lang="el-GR" dirty="0"/>
          </a:p>
        </p:txBody>
      </p:sp>
      <p:grpSp>
        <p:nvGrpSpPr>
          <p:cNvPr id="8" name="Ομάδα 7">
            <a:extLst>
              <a:ext uri="{FF2B5EF4-FFF2-40B4-BE49-F238E27FC236}">
                <a16:creationId xmlns:a16="http://schemas.microsoft.com/office/drawing/2014/main" id="{8C922C70-7739-450C-8F1D-0ED0DD546460}"/>
              </a:ext>
            </a:extLst>
          </p:cNvPr>
          <p:cNvGrpSpPr>
            <a:grpSpLocks/>
          </p:cNvGrpSpPr>
          <p:nvPr/>
        </p:nvGrpSpPr>
        <p:grpSpPr bwMode="auto">
          <a:xfrm>
            <a:off x="712238" y="1556792"/>
            <a:ext cx="5527778" cy="4620171"/>
            <a:chOff x="0" y="0"/>
            <a:chExt cx="9576" cy="12341"/>
          </a:xfrm>
          <a:solidFill>
            <a:schemeClr val="bg1"/>
          </a:solidFill>
        </p:grpSpPr>
        <p:pic>
          <p:nvPicPr>
            <p:cNvPr id="9" name="Picture 3">
              <a:extLst>
                <a:ext uri="{FF2B5EF4-FFF2-40B4-BE49-F238E27FC236}">
                  <a16:creationId xmlns:a16="http://schemas.microsoft.com/office/drawing/2014/main" id="{3B181991-DD3D-4760-88EA-A638AF507D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76" cy="1234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A6F8A49D-A777-475C-A98D-9C3442D205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1" y="5506"/>
              <a:ext cx="708" cy="1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 name="Picture 5">
              <a:extLst>
                <a:ext uri="{FF2B5EF4-FFF2-40B4-BE49-F238E27FC236}">
                  <a16:creationId xmlns:a16="http://schemas.microsoft.com/office/drawing/2014/main" id="{9B8FE0EB-E8BD-43B7-B6FC-D9124D6148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7" y="5506"/>
              <a:ext cx="1993" cy="1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 name="Picture 6">
              <a:extLst>
                <a:ext uri="{FF2B5EF4-FFF2-40B4-BE49-F238E27FC236}">
                  <a16:creationId xmlns:a16="http://schemas.microsoft.com/office/drawing/2014/main" id="{69122FAB-CD8B-41FE-9B29-E727BDA707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1" y="5506"/>
              <a:ext cx="1445" cy="1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 name="Picture 7">
              <a:extLst>
                <a:ext uri="{FF2B5EF4-FFF2-40B4-BE49-F238E27FC236}">
                  <a16:creationId xmlns:a16="http://schemas.microsoft.com/office/drawing/2014/main" id="{84CB7C36-F1B3-40BE-8D80-839F60C71C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9" y="5859"/>
              <a:ext cx="1241" cy="1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 name="Picture 8">
              <a:extLst>
                <a:ext uri="{FF2B5EF4-FFF2-40B4-BE49-F238E27FC236}">
                  <a16:creationId xmlns:a16="http://schemas.microsoft.com/office/drawing/2014/main" id="{89D1A878-5111-4C45-8438-5D6294F47B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08" y="6452"/>
              <a:ext cx="288" cy="17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 name="Picture 9">
              <a:extLst>
                <a:ext uri="{FF2B5EF4-FFF2-40B4-BE49-F238E27FC236}">
                  <a16:creationId xmlns:a16="http://schemas.microsoft.com/office/drawing/2014/main" id="{E862C49B-7E13-42DD-918F-938A30BEED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85" y="6452"/>
              <a:ext cx="1227" cy="17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 name="Picture 10">
              <a:extLst>
                <a:ext uri="{FF2B5EF4-FFF2-40B4-BE49-F238E27FC236}">
                  <a16:creationId xmlns:a16="http://schemas.microsoft.com/office/drawing/2014/main" id="{8338E43F-4A3F-4030-BBD9-342C1C4C7A3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85" y="6450"/>
              <a:ext cx="2195" cy="1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pic>
        <p:nvPicPr>
          <p:cNvPr id="20" name="Θέση περιεχομένου 19">
            <a:extLst>
              <a:ext uri="{FF2B5EF4-FFF2-40B4-BE49-F238E27FC236}">
                <a16:creationId xmlns:a16="http://schemas.microsoft.com/office/drawing/2014/main" id="{3DB58BBC-0052-4305-9FDB-A7A7D9ECA253}"/>
              </a:ext>
            </a:extLst>
          </p:cNvPr>
          <p:cNvPicPr>
            <a:picLocks noGrp="1" noChangeAspect="1"/>
          </p:cNvPicPr>
          <p:nvPr>
            <p:ph sz="half" idx="2"/>
          </p:nvPr>
        </p:nvPicPr>
        <p:blipFill>
          <a:blip r:embed="rId10">
            <a:extLst>
              <a:ext uri="{28A0092B-C50C-407E-A947-70E740481C1C}">
                <a14:useLocalDpi xmlns:a14="http://schemas.microsoft.com/office/drawing/2010/main" val="0"/>
              </a:ext>
            </a:extLst>
          </a:blip>
          <a:stretch>
            <a:fillRect/>
          </a:stretch>
        </p:blipFill>
        <p:spPr>
          <a:xfrm>
            <a:off x="6600056" y="1556792"/>
            <a:ext cx="5256584" cy="462017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4319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4DBCC4A-4F0C-4A37-A6B6-90285F7AEACC}"/>
              </a:ext>
            </a:extLst>
          </p:cNvPr>
          <p:cNvSpPr>
            <a:spLocks noGrp="1"/>
          </p:cNvSpPr>
          <p:nvPr>
            <p:ph type="title"/>
          </p:nvPr>
        </p:nvSpPr>
        <p:spPr>
          <a:xfrm>
            <a:off x="839788" y="365125"/>
            <a:ext cx="10515600" cy="1325563"/>
          </a:xfrm>
          <a:solidFill>
            <a:schemeClr val="accent6"/>
          </a:solidFill>
        </p:spPr>
        <p:txBody>
          <a:bodyPr>
            <a:normAutofit/>
          </a:bodyPr>
          <a:lstStyle/>
          <a:p>
            <a:r>
              <a:rPr lang="el-GR" sz="2800" b="1" u="sng" dirty="0"/>
              <a:t>“ΣΤΕΓΑΝΩΣΗ ΣΕ ΤΜΗΜΑΤΑ ΤΟΥ ΑΝΑΤΟΛΙΚΟΥ ΑΝΑΧΩΜΑΤΟΣ ΚΕΡΚΙΝΗΣ”</a:t>
            </a:r>
            <a:br>
              <a:rPr lang="el-GR" sz="2400" dirty="0">
                <a:highlight>
                  <a:srgbClr val="008000"/>
                </a:highlight>
              </a:rPr>
            </a:br>
            <a:r>
              <a:rPr lang="en-US" sz="2400" dirty="0"/>
              <a:t>“WATERPROOFING ON PARTS OF THE EASTERN DIKE OF KERKINI LAKE”</a:t>
            </a:r>
            <a:br>
              <a:rPr lang="en-US" sz="2400" dirty="0"/>
            </a:br>
            <a:r>
              <a:rPr lang="en-US" sz="1400" dirty="0"/>
              <a:t>DIKE : an embankment for controlling or holding back the waters of the sea or a river</a:t>
            </a:r>
            <a:endParaRPr lang="el-GR" sz="1400" dirty="0"/>
          </a:p>
        </p:txBody>
      </p:sp>
      <p:sp>
        <p:nvSpPr>
          <p:cNvPr id="3" name="Θέση κειμένου 2">
            <a:extLst>
              <a:ext uri="{FF2B5EF4-FFF2-40B4-BE49-F238E27FC236}">
                <a16:creationId xmlns:a16="http://schemas.microsoft.com/office/drawing/2014/main" id="{3F0599F0-8E74-451F-9EC3-D87D0E9D4C32}"/>
              </a:ext>
            </a:extLst>
          </p:cNvPr>
          <p:cNvSpPr>
            <a:spLocks noGrp="1"/>
          </p:cNvSpPr>
          <p:nvPr>
            <p:ph type="body" idx="1"/>
          </p:nvPr>
        </p:nvSpPr>
        <p:spPr/>
        <p:txBody>
          <a:bodyPr/>
          <a:lstStyle/>
          <a:p>
            <a:endParaRPr lang="el-GR" dirty="0"/>
          </a:p>
        </p:txBody>
      </p:sp>
      <p:sp>
        <p:nvSpPr>
          <p:cNvPr id="5" name="Θέση κειμένου 4">
            <a:extLst>
              <a:ext uri="{FF2B5EF4-FFF2-40B4-BE49-F238E27FC236}">
                <a16:creationId xmlns:a16="http://schemas.microsoft.com/office/drawing/2014/main" id="{B9B22337-957A-4492-A656-DB94EC4FAE7F}"/>
              </a:ext>
            </a:extLst>
          </p:cNvPr>
          <p:cNvSpPr>
            <a:spLocks noGrp="1"/>
          </p:cNvSpPr>
          <p:nvPr>
            <p:ph type="body" sz="quarter" idx="3"/>
          </p:nvPr>
        </p:nvSpPr>
        <p:spPr/>
        <p:txBody>
          <a:bodyPr/>
          <a:lstStyle/>
          <a:p>
            <a:endParaRPr lang="el-GR" dirty="0"/>
          </a:p>
        </p:txBody>
      </p:sp>
      <p:pic>
        <p:nvPicPr>
          <p:cNvPr id="8" name="Θέση περιεχομένου 7">
            <a:extLst>
              <a:ext uri="{FF2B5EF4-FFF2-40B4-BE49-F238E27FC236}">
                <a16:creationId xmlns:a16="http://schemas.microsoft.com/office/drawing/2014/main" id="{D84EB8F5-1CB4-46A5-85FB-72696235369E}"/>
              </a:ext>
            </a:extLst>
          </p:cNvPr>
          <p:cNvPicPr>
            <a:picLocks noGrp="1" noChangeAspect="1"/>
          </p:cNvPicPr>
          <p:nvPr>
            <p:ph sz="quarter" idx="4"/>
          </p:nvPr>
        </p:nvPicPr>
        <p:blipFill>
          <a:blip r:embed="rId2"/>
          <a:stretch>
            <a:fillRect/>
          </a:stretch>
        </p:blipFill>
        <p:spPr>
          <a:xfrm>
            <a:off x="6241404" y="1556792"/>
            <a:ext cx="5183187" cy="4632871"/>
          </a:xfrm>
          <a:prstGeom prst="rect">
            <a:avLst/>
          </a:prstGeom>
          <a:ln w="38100">
            <a:solidFill>
              <a:schemeClr val="tx1"/>
            </a:solidFill>
          </a:ln>
        </p:spPr>
      </p:pic>
      <p:sp>
        <p:nvSpPr>
          <p:cNvPr id="7" name="Θέση υποσέλιδου 6">
            <a:extLst>
              <a:ext uri="{FF2B5EF4-FFF2-40B4-BE49-F238E27FC236}">
                <a16:creationId xmlns:a16="http://schemas.microsoft.com/office/drawing/2014/main" id="{A9E48015-5C12-46B9-924B-76B653C1F2C7}"/>
              </a:ext>
            </a:extLst>
          </p:cNvPr>
          <p:cNvSpPr>
            <a:spLocks noGrp="1"/>
          </p:cNvSpPr>
          <p:nvPr>
            <p:ph type="ftr" sz="quarter" idx="11"/>
          </p:nvPr>
        </p:nvSpPr>
        <p:spPr/>
        <p:txBody>
          <a:bodyPr/>
          <a:lstStyle/>
          <a:p>
            <a:r>
              <a:rPr lang="en-US" dirty="0"/>
              <a:t>Final Conference, </a:t>
            </a:r>
            <a:r>
              <a:rPr lang="en-US" dirty="0" err="1"/>
              <a:t>Serres</a:t>
            </a:r>
            <a:r>
              <a:rPr lang="en-US" dirty="0"/>
              <a:t>, Greece, </a:t>
            </a:r>
            <a:r>
              <a:rPr lang="el-GR" dirty="0"/>
              <a:t>21</a:t>
            </a:r>
            <a:r>
              <a:rPr lang="en-US" baseline="30000" dirty="0" err="1"/>
              <a:t>st</a:t>
            </a:r>
            <a:r>
              <a:rPr lang="en-US" dirty="0"/>
              <a:t> of November  2023</a:t>
            </a:r>
            <a:endParaRPr lang="el-GR" dirty="0"/>
          </a:p>
        </p:txBody>
      </p:sp>
      <p:pic>
        <p:nvPicPr>
          <p:cNvPr id="13" name="Θέση περιεχομένου 12">
            <a:extLst>
              <a:ext uri="{FF2B5EF4-FFF2-40B4-BE49-F238E27FC236}">
                <a16:creationId xmlns:a16="http://schemas.microsoft.com/office/drawing/2014/main" id="{F26B2D2D-5370-4010-8FD0-D4EC187CA904}"/>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911425" y="1556792"/>
            <a:ext cx="4896544" cy="4632871"/>
          </a:xfrm>
          <a:ln w="38100">
            <a:solidFill>
              <a:schemeClr val="tx1"/>
            </a:solidFill>
          </a:ln>
        </p:spPr>
      </p:pic>
    </p:spTree>
    <p:extLst>
      <p:ext uri="{BB962C8B-B14F-4D97-AF65-F5344CB8AC3E}">
        <p14:creationId xmlns:p14="http://schemas.microsoft.com/office/powerpoint/2010/main" val="1546603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0AC733C5-9A5E-4694-A193-5684D7587681}"/>
              </a:ext>
            </a:extLst>
          </p:cNvPr>
          <p:cNvSpPr>
            <a:spLocks noGrp="1"/>
          </p:cNvSpPr>
          <p:nvPr>
            <p:ph type="title"/>
          </p:nvPr>
        </p:nvSpPr>
        <p:spPr>
          <a:xfrm>
            <a:off x="838200" y="365125"/>
            <a:ext cx="10515600" cy="831627"/>
          </a:xfrm>
        </p:spPr>
        <p:txBody>
          <a:bodyPr>
            <a:normAutofit fontScale="90000"/>
          </a:bodyPr>
          <a:lstStyle/>
          <a:p>
            <a:pPr algn="ctr"/>
            <a:r>
              <a:rPr lang="el-GR" sz="2000" b="1" u="sng" dirty="0"/>
              <a:t>“ΣΤΕΓΑΝΩΣΗ ΣΕ ΤΜΗΜΑΤΑ ΤΟΥ ΑΝΑΤΟΛΙΚΟΥ ΑΝΑΧΩΜΑΤΟΣ ΚΕΡΚΙΝΗΣ”</a:t>
            </a:r>
            <a:br>
              <a:rPr lang="el-GR" sz="2000" dirty="0">
                <a:highlight>
                  <a:srgbClr val="008000"/>
                </a:highlight>
              </a:rPr>
            </a:br>
            <a:r>
              <a:rPr lang="en-US" sz="2000" dirty="0"/>
              <a:t>“WATERPROOFING ON PARTS OF THE EASTERN DIKE OF KERKINI LAKE”</a:t>
            </a:r>
            <a:br>
              <a:rPr lang="en-US" sz="2000" dirty="0"/>
            </a:br>
            <a:r>
              <a:rPr lang="en-US" sz="1400" dirty="0"/>
              <a:t>DIKE : an embankment for controlling or holding back the waters of the sea or a river</a:t>
            </a:r>
            <a:endParaRPr lang="el-GR" sz="1400" dirty="0"/>
          </a:p>
        </p:txBody>
      </p:sp>
      <p:sp>
        <p:nvSpPr>
          <p:cNvPr id="3" name="Θέση υποσέλιδου 2">
            <a:extLst>
              <a:ext uri="{FF2B5EF4-FFF2-40B4-BE49-F238E27FC236}">
                <a16:creationId xmlns:a16="http://schemas.microsoft.com/office/drawing/2014/main" id="{F3FA903A-BF1D-4028-84AC-C4AE2EC99774}"/>
              </a:ext>
            </a:extLst>
          </p:cNvPr>
          <p:cNvSpPr>
            <a:spLocks noGrp="1"/>
          </p:cNvSpPr>
          <p:nvPr>
            <p:ph type="ftr" sz="quarter" idx="11"/>
          </p:nvPr>
        </p:nvSpPr>
        <p:spPr/>
        <p:txBody>
          <a:bodyPr/>
          <a:lstStyle/>
          <a:p>
            <a:r>
              <a:rPr lang="en-US"/>
              <a:t>Final Conference, Serres, Greece, 19th of November  2023</a:t>
            </a:r>
            <a:endParaRPr lang="el-GR"/>
          </a:p>
        </p:txBody>
      </p:sp>
      <p:sp>
        <p:nvSpPr>
          <p:cNvPr id="6" name="Θέση περιεχομένου 5">
            <a:extLst>
              <a:ext uri="{FF2B5EF4-FFF2-40B4-BE49-F238E27FC236}">
                <a16:creationId xmlns:a16="http://schemas.microsoft.com/office/drawing/2014/main" id="{945DA9B2-26E7-4ABD-8CBB-C3C0F18AF125}"/>
              </a:ext>
            </a:extLst>
          </p:cNvPr>
          <p:cNvSpPr>
            <a:spLocks noGrp="1"/>
          </p:cNvSpPr>
          <p:nvPr>
            <p:ph idx="1"/>
          </p:nvPr>
        </p:nvSpPr>
        <p:spPr/>
        <p:txBody>
          <a:bodyPr/>
          <a:lstStyle/>
          <a:p>
            <a:endParaRPr lang="el-GR"/>
          </a:p>
        </p:txBody>
      </p:sp>
    </p:spTree>
    <p:extLst>
      <p:ext uri="{BB962C8B-B14F-4D97-AF65-F5344CB8AC3E}">
        <p14:creationId xmlns:p14="http://schemas.microsoft.com/office/powerpoint/2010/main" val="3065150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8A61800-E75F-431C-9F73-FFC4D09A4333}"/>
              </a:ext>
            </a:extLst>
          </p:cNvPr>
          <p:cNvSpPr>
            <a:spLocks noGrp="1"/>
          </p:cNvSpPr>
          <p:nvPr>
            <p:ph type="title"/>
          </p:nvPr>
        </p:nvSpPr>
        <p:spPr>
          <a:xfrm>
            <a:off x="1097280" y="286603"/>
            <a:ext cx="10058400" cy="982157"/>
          </a:xfrm>
        </p:spPr>
        <p:txBody>
          <a:bodyPr>
            <a:normAutofit fontScale="90000"/>
          </a:bodyPr>
          <a:lstStyle/>
          <a:p>
            <a:br>
              <a:rPr lang="en-US" b="1" u="sng" dirty="0"/>
            </a:br>
            <a:br>
              <a:rPr lang="en-US" b="1" u="sng" dirty="0"/>
            </a:br>
            <a:br>
              <a:rPr lang="en-US" b="1" u="sng" dirty="0"/>
            </a:br>
            <a:br>
              <a:rPr lang="en-US" b="1" u="sng" dirty="0"/>
            </a:br>
            <a:br>
              <a:rPr lang="en-US" b="1" u="sng" dirty="0"/>
            </a:br>
            <a:br>
              <a:rPr lang="en-US" b="1" u="sng" dirty="0"/>
            </a:br>
            <a:br>
              <a:rPr lang="en-US" b="1" u="sng" dirty="0"/>
            </a:br>
            <a:r>
              <a:rPr lang="el-GR" sz="2700" b="1" u="sng" dirty="0"/>
              <a:t>“ΣΤΕΓΑΝΩΣΗ ΣΕ ΤΜΗΜΑΤΑ ΤΟΥ ΑΝΑΤΟΛΙΚΟΥ ΑΝΑΧΩΜΑΤΟΣ ΚΕΡΚΙΝΗΣ”</a:t>
            </a:r>
            <a:br>
              <a:rPr lang="el-GR" sz="2700" dirty="0">
                <a:highlight>
                  <a:srgbClr val="008000"/>
                </a:highlight>
              </a:rPr>
            </a:br>
            <a:r>
              <a:rPr lang="en-US" sz="2200" dirty="0"/>
              <a:t>“WATERPROOFING ON PARTS OF THE EASTERN DIKE OF KERKINI LAKE”</a:t>
            </a:r>
            <a:br>
              <a:rPr lang="en-US" sz="2200" dirty="0"/>
            </a:br>
            <a:r>
              <a:rPr lang="en-US" sz="1300" dirty="0"/>
              <a:t>DIKE : an embankment for controlling or holding back the waters of the sea or a river</a:t>
            </a:r>
            <a:endParaRPr lang="el-GR" sz="1300" dirty="0"/>
          </a:p>
        </p:txBody>
      </p:sp>
      <p:sp>
        <p:nvSpPr>
          <p:cNvPr id="5" name="Θέση περιεχομένου 4">
            <a:extLst>
              <a:ext uri="{FF2B5EF4-FFF2-40B4-BE49-F238E27FC236}">
                <a16:creationId xmlns:a16="http://schemas.microsoft.com/office/drawing/2014/main" id="{E7DFAE9E-ECC3-4E2D-8D26-8B89518EA402}"/>
              </a:ext>
            </a:extLst>
          </p:cNvPr>
          <p:cNvSpPr>
            <a:spLocks noGrp="1"/>
          </p:cNvSpPr>
          <p:nvPr>
            <p:ph sz="half" idx="1"/>
          </p:nvPr>
        </p:nvSpPr>
        <p:spPr>
          <a:xfrm>
            <a:off x="1097278" y="1268760"/>
            <a:ext cx="3918602" cy="4600334"/>
          </a:xfrm>
        </p:spPr>
        <p:txBody>
          <a:bodyPr>
            <a:normAutofit/>
          </a:bodyPr>
          <a:lstStyle/>
          <a:p>
            <a:pPr marL="0" indent="0">
              <a:buNone/>
            </a:pPr>
            <a:endParaRPr lang="en-US" dirty="0"/>
          </a:p>
          <a:p>
            <a:r>
              <a:rPr lang="el-GR" sz="1800" dirty="0"/>
              <a:t>Το έργο αφορά στην ταυτόχρονη ενίσχυση αλλά και </a:t>
            </a:r>
            <a:r>
              <a:rPr lang="el-GR" sz="1800" dirty="0" err="1"/>
              <a:t>στεγάνωση</a:t>
            </a:r>
            <a:r>
              <a:rPr lang="el-GR" sz="1800" dirty="0"/>
              <a:t> τμημάτων του ανατολικού</a:t>
            </a:r>
            <a:r>
              <a:rPr lang="en-US" sz="1800" dirty="0"/>
              <a:t> </a:t>
            </a:r>
            <a:r>
              <a:rPr lang="el-GR" sz="1800" dirty="0"/>
              <a:t>αναχώματος της λίμνης Κερκίνης που</a:t>
            </a:r>
            <a:r>
              <a:rPr lang="en-US" sz="1800" dirty="0"/>
              <a:t> </a:t>
            </a:r>
            <a:r>
              <a:rPr lang="el-GR" sz="1800" dirty="0"/>
              <a:t>βρίσκεται στο Νομό Σερρών για την αντιπλημμυρική</a:t>
            </a:r>
            <a:r>
              <a:rPr lang="en-US" sz="1800" dirty="0"/>
              <a:t> </a:t>
            </a:r>
            <a:r>
              <a:rPr lang="el-GR" sz="1800" dirty="0"/>
              <a:t>προστασία των παραλιμνίων κατοικημένων περιοχών.</a:t>
            </a:r>
          </a:p>
          <a:p>
            <a:endParaRPr lang="el-GR" sz="1800" dirty="0"/>
          </a:p>
          <a:p>
            <a:r>
              <a:rPr lang="en-US" sz="1800" dirty="0"/>
              <a:t>The project concerns the simultaneous reinforcement and waterproofing of parts of the eastern dike of Lake </a:t>
            </a:r>
            <a:r>
              <a:rPr lang="en-US" sz="1800" dirty="0" err="1"/>
              <a:t>Kerkini</a:t>
            </a:r>
            <a:r>
              <a:rPr lang="en-US" sz="1800" dirty="0"/>
              <a:t> located in the Prefecture of </a:t>
            </a:r>
            <a:r>
              <a:rPr lang="en-US" sz="1800" dirty="0" err="1"/>
              <a:t>Serres</a:t>
            </a:r>
            <a:r>
              <a:rPr lang="en-US" sz="1800" dirty="0"/>
              <a:t> for the flood protection of the coastal residential areas.</a:t>
            </a:r>
            <a:endParaRPr lang="el-GR" sz="1800" dirty="0"/>
          </a:p>
        </p:txBody>
      </p:sp>
      <p:sp>
        <p:nvSpPr>
          <p:cNvPr id="6" name="Θέση περιεχομένου 5">
            <a:extLst>
              <a:ext uri="{FF2B5EF4-FFF2-40B4-BE49-F238E27FC236}">
                <a16:creationId xmlns:a16="http://schemas.microsoft.com/office/drawing/2014/main" id="{7E29E7C4-7A5E-44B4-9405-D7E7F1E510BB}"/>
              </a:ext>
            </a:extLst>
          </p:cNvPr>
          <p:cNvSpPr>
            <a:spLocks noGrp="1"/>
          </p:cNvSpPr>
          <p:nvPr>
            <p:ph sz="half" idx="2"/>
          </p:nvPr>
        </p:nvSpPr>
        <p:spPr/>
        <p:txBody>
          <a:bodyPr>
            <a:normAutofit/>
          </a:bodyPr>
          <a:lstStyle/>
          <a:p>
            <a:endParaRPr lang="el-GR"/>
          </a:p>
        </p:txBody>
      </p:sp>
      <p:sp>
        <p:nvSpPr>
          <p:cNvPr id="3" name="Θέση υποσέλιδου 2">
            <a:extLst>
              <a:ext uri="{FF2B5EF4-FFF2-40B4-BE49-F238E27FC236}">
                <a16:creationId xmlns:a16="http://schemas.microsoft.com/office/drawing/2014/main" id="{7C488904-71E4-4588-8EE3-E46437D5A9BC}"/>
              </a:ext>
            </a:extLst>
          </p:cNvPr>
          <p:cNvSpPr>
            <a:spLocks noGrp="1"/>
          </p:cNvSpPr>
          <p:nvPr>
            <p:ph type="ftr" sz="quarter" idx="11"/>
          </p:nvPr>
        </p:nvSpPr>
        <p:spPr/>
        <p:txBody>
          <a:bodyPr/>
          <a:lstStyle/>
          <a:p>
            <a:r>
              <a:rPr lang="en-US" dirty="0"/>
              <a:t>Final Conference, </a:t>
            </a:r>
            <a:r>
              <a:rPr lang="en-US" dirty="0" err="1"/>
              <a:t>Serres</a:t>
            </a:r>
            <a:r>
              <a:rPr lang="en-US" dirty="0"/>
              <a:t>, Greece, 21st of November  2023</a:t>
            </a:r>
            <a:endParaRPr lang="el-GR" dirty="0"/>
          </a:p>
        </p:txBody>
      </p:sp>
      <p:graphicFrame>
        <p:nvGraphicFramePr>
          <p:cNvPr id="7" name="Θέση περιεχομένου 11">
            <a:extLst>
              <a:ext uri="{FF2B5EF4-FFF2-40B4-BE49-F238E27FC236}">
                <a16:creationId xmlns:a16="http://schemas.microsoft.com/office/drawing/2014/main" id="{1352BE4D-681C-490A-B0F8-E2E81D1FA203}"/>
              </a:ext>
            </a:extLst>
          </p:cNvPr>
          <p:cNvGraphicFramePr>
            <a:graphicFrameLocks noChangeAspect="1"/>
          </p:cNvGraphicFramePr>
          <p:nvPr>
            <p:extLst>
              <p:ext uri="{D42A27DB-BD31-4B8C-83A1-F6EECF244321}">
                <p14:modId xmlns:p14="http://schemas.microsoft.com/office/powerpoint/2010/main" val="2566384175"/>
              </p:ext>
            </p:extLst>
          </p:nvPr>
        </p:nvGraphicFramePr>
        <p:xfrm>
          <a:off x="5222355" y="1268760"/>
          <a:ext cx="6922317" cy="5098305"/>
        </p:xfrm>
        <a:graphic>
          <a:graphicData uri="http://schemas.openxmlformats.org/presentationml/2006/ole">
            <mc:AlternateContent xmlns:mc="http://schemas.openxmlformats.org/markup-compatibility/2006">
              <mc:Choice xmlns:v="urn:schemas-microsoft-com:vml" Requires="v">
                <p:oleObj spid="_x0000_s4159" name="Acrobat Document" r:id="rId4" imgW="8019999" imgH="5667233" progId="Acrobat.Document.DC">
                  <p:embed/>
                </p:oleObj>
              </mc:Choice>
              <mc:Fallback>
                <p:oleObj name="Acrobat Document" r:id="rId4" imgW="8019999" imgH="5667233" progId="Acrobat.Document.DC">
                  <p:embed/>
                  <p:pic>
                    <p:nvPicPr>
                      <p:cNvPr id="12" name="Θέση περιεχομένου 11">
                        <a:extLst>
                          <a:ext uri="{FF2B5EF4-FFF2-40B4-BE49-F238E27FC236}">
                            <a16:creationId xmlns:a16="http://schemas.microsoft.com/office/drawing/2014/main" id="{85BE856B-540D-489E-A5C0-35E88C90D70B}"/>
                          </a:ext>
                        </a:extLst>
                      </p:cNvPr>
                      <p:cNvPicPr/>
                      <p:nvPr/>
                    </p:nvPicPr>
                    <p:blipFill>
                      <a:blip r:embed="rId5"/>
                      <a:stretch>
                        <a:fillRect/>
                      </a:stretch>
                    </p:blipFill>
                    <p:spPr>
                      <a:xfrm>
                        <a:off x="5222355" y="1268760"/>
                        <a:ext cx="6922317" cy="5098305"/>
                      </a:xfrm>
                      <a:prstGeom prst="rect">
                        <a:avLst/>
                      </a:prstGeom>
                      <a:noFill/>
                      <a:ln w="38100">
                        <a:solidFill>
                          <a:schemeClr val="accent2">
                            <a:lumMod val="40000"/>
                            <a:lumOff val="60000"/>
                          </a:schemeClr>
                        </a:solidFill>
                      </a:ln>
                    </p:spPr>
                  </p:pic>
                </p:oleObj>
              </mc:Fallback>
            </mc:AlternateContent>
          </a:graphicData>
        </a:graphic>
      </p:graphicFrame>
    </p:spTree>
    <p:extLst>
      <p:ext uri="{BB962C8B-B14F-4D97-AF65-F5344CB8AC3E}">
        <p14:creationId xmlns:p14="http://schemas.microsoft.com/office/powerpoint/2010/main" val="18751321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υποσέλιδου 2"/>
          <p:cNvSpPr>
            <a:spLocks noGrp="1"/>
          </p:cNvSpPr>
          <p:nvPr>
            <p:ph type="ftr" sz="quarter" idx="11"/>
          </p:nvPr>
        </p:nvSpPr>
        <p:spPr/>
        <p:txBody>
          <a:bodyPr/>
          <a:lstStyle/>
          <a:p>
            <a:r>
              <a:rPr lang="en-US" dirty="0"/>
              <a:t>Final Conference, </a:t>
            </a:r>
            <a:r>
              <a:rPr lang="en-US" dirty="0" err="1"/>
              <a:t>Serres</a:t>
            </a:r>
            <a:r>
              <a:rPr lang="en-US" dirty="0"/>
              <a:t>, Greece, </a:t>
            </a:r>
            <a:r>
              <a:rPr lang="el-GR" dirty="0"/>
              <a:t>21</a:t>
            </a:r>
            <a:r>
              <a:rPr lang="en-US" dirty="0" err="1"/>
              <a:t>st</a:t>
            </a:r>
            <a:r>
              <a:rPr lang="en-US" dirty="0"/>
              <a:t> of November  2023</a:t>
            </a:r>
            <a:endParaRPr lang="el-GR" dirty="0"/>
          </a:p>
        </p:txBody>
      </p:sp>
      <p:pic>
        <p:nvPicPr>
          <p:cNvPr id="4" name="Εικόνα 3">
            <a:extLst>
              <a:ext uri="{FF2B5EF4-FFF2-40B4-BE49-F238E27FC236}">
                <a16:creationId xmlns:a16="http://schemas.microsoft.com/office/drawing/2014/main" id="{4363EEC9-813F-4AA6-9D02-10A0E0820832}"/>
              </a:ext>
            </a:extLst>
          </p:cNvPr>
          <p:cNvPicPr>
            <a:picLocks noChangeAspect="1"/>
          </p:cNvPicPr>
          <p:nvPr/>
        </p:nvPicPr>
        <p:blipFill>
          <a:blip r:embed="rId2"/>
          <a:stretch>
            <a:fillRect/>
          </a:stretch>
        </p:blipFill>
        <p:spPr>
          <a:xfrm>
            <a:off x="0" y="28098"/>
            <a:ext cx="3050667" cy="1501466"/>
          </a:xfrm>
          <a:prstGeom prst="rect">
            <a:avLst/>
          </a:prstGeom>
        </p:spPr>
      </p:pic>
      <p:sp>
        <p:nvSpPr>
          <p:cNvPr id="5" name="Τίτλος 11">
            <a:extLst>
              <a:ext uri="{FF2B5EF4-FFF2-40B4-BE49-F238E27FC236}">
                <a16:creationId xmlns:a16="http://schemas.microsoft.com/office/drawing/2014/main" id="{FEF90531-51F5-490C-B18D-19BF3F230B04}"/>
              </a:ext>
            </a:extLst>
          </p:cNvPr>
          <p:cNvSpPr>
            <a:spLocks noGrp="1"/>
          </p:cNvSpPr>
          <p:nvPr>
            <p:ph type="title"/>
          </p:nvPr>
        </p:nvSpPr>
        <p:spPr>
          <a:xfrm>
            <a:off x="1364018" y="1992813"/>
            <a:ext cx="10058400" cy="1450757"/>
          </a:xfrm>
        </p:spPr>
        <p:txBody>
          <a:bodyPr/>
          <a:lstStyle/>
          <a:p>
            <a:pPr algn="ctr"/>
            <a:r>
              <a:rPr lang="en-US" b="1" dirty="0"/>
              <a:t>Thank you for your attention!</a:t>
            </a:r>
            <a:br>
              <a:rPr lang="el-GR" b="1" dirty="0"/>
            </a:br>
            <a:endParaRPr lang="el-GR" dirty="0"/>
          </a:p>
        </p:txBody>
      </p:sp>
    </p:spTree>
    <p:extLst>
      <p:ext uri="{BB962C8B-B14F-4D97-AF65-F5344CB8AC3E}">
        <p14:creationId xmlns:p14="http://schemas.microsoft.com/office/powerpoint/2010/main" val="3607597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8A61800-E75F-431C-9F73-FFC4D09A4333}"/>
              </a:ext>
            </a:extLst>
          </p:cNvPr>
          <p:cNvSpPr>
            <a:spLocks noGrp="1"/>
          </p:cNvSpPr>
          <p:nvPr>
            <p:ph type="title"/>
          </p:nvPr>
        </p:nvSpPr>
        <p:spPr>
          <a:xfrm>
            <a:off x="1097280" y="286603"/>
            <a:ext cx="10058400" cy="982157"/>
          </a:xfrm>
        </p:spPr>
        <p:txBody>
          <a:bodyPr>
            <a:normAutofit fontScale="90000"/>
          </a:bodyPr>
          <a:lstStyle/>
          <a:p>
            <a:br>
              <a:rPr lang="en-US" b="1" u="sng" dirty="0"/>
            </a:br>
            <a:br>
              <a:rPr lang="en-US" b="1" u="sng" dirty="0"/>
            </a:br>
            <a:br>
              <a:rPr lang="en-US" b="1" u="sng" dirty="0"/>
            </a:br>
            <a:br>
              <a:rPr lang="en-US" b="1" u="sng" dirty="0"/>
            </a:br>
            <a:br>
              <a:rPr lang="en-US" b="1" u="sng" dirty="0"/>
            </a:br>
            <a:br>
              <a:rPr lang="en-US" b="1" u="sng" dirty="0"/>
            </a:br>
            <a:br>
              <a:rPr lang="en-US" b="1" u="sng" dirty="0"/>
            </a:br>
            <a:r>
              <a:rPr lang="el-GR" sz="2700" b="1" u="sng" dirty="0"/>
              <a:t>“ΣΤΕΓΑΝΩΣΗ ΣΕ ΤΜΗΜΑΤΑ ΤΟΥ ΑΝΑΤΟΛΙΚΟΥ ΑΝΑΧΩΜΑΤΟΣ ΚΕΡΚΙΝΗΣ”</a:t>
            </a:r>
            <a:br>
              <a:rPr lang="el-GR" sz="2700" dirty="0">
                <a:highlight>
                  <a:srgbClr val="008000"/>
                </a:highlight>
              </a:rPr>
            </a:br>
            <a:r>
              <a:rPr lang="en-US" sz="2200" dirty="0"/>
              <a:t>“WATERPROOFING ON PARTS OF THE EASTERN DIKE OF KERKINI LAKE”</a:t>
            </a:r>
            <a:br>
              <a:rPr lang="en-US" sz="2200" dirty="0"/>
            </a:br>
            <a:r>
              <a:rPr lang="en-US" sz="1300" dirty="0"/>
              <a:t>DIKE : an embankment for controlling or holding back the waters of the sea or a river</a:t>
            </a:r>
            <a:endParaRPr lang="el-GR" sz="1300" dirty="0"/>
          </a:p>
        </p:txBody>
      </p:sp>
      <p:sp>
        <p:nvSpPr>
          <p:cNvPr id="5" name="Θέση περιεχομένου 4">
            <a:extLst>
              <a:ext uri="{FF2B5EF4-FFF2-40B4-BE49-F238E27FC236}">
                <a16:creationId xmlns:a16="http://schemas.microsoft.com/office/drawing/2014/main" id="{E7DFAE9E-ECC3-4E2D-8D26-8B89518EA402}"/>
              </a:ext>
            </a:extLst>
          </p:cNvPr>
          <p:cNvSpPr>
            <a:spLocks noGrp="1"/>
          </p:cNvSpPr>
          <p:nvPr>
            <p:ph sz="half" idx="1"/>
          </p:nvPr>
        </p:nvSpPr>
        <p:spPr>
          <a:xfrm>
            <a:off x="1097278" y="1556792"/>
            <a:ext cx="3918602" cy="4312302"/>
          </a:xfrm>
        </p:spPr>
        <p:txBody>
          <a:bodyPr>
            <a:normAutofit fontScale="85000" lnSpcReduction="10000"/>
          </a:bodyPr>
          <a:lstStyle/>
          <a:p>
            <a:pPr marL="0" indent="0">
              <a:buNone/>
            </a:pPr>
            <a:endParaRPr lang="en-US" sz="1800" b="1" dirty="0"/>
          </a:p>
          <a:p>
            <a:r>
              <a:rPr lang="el-GR" sz="1800" b="1" dirty="0"/>
              <a:t>Με σκοπό την προστασία των παραλίμνιων περιοχών αλλά και των χιλιάδων στρεμμάτων καλλιεργήσιμων εκτάσεων από πιθανές διαρροές και κατ’ επέκταση μελλοντική κατάρρευση των αναχωμάτων της Λίμνης Κερκίνη</a:t>
            </a:r>
            <a:r>
              <a:rPr lang="en-US" sz="1800" b="1" dirty="0"/>
              <a:t> </a:t>
            </a:r>
            <a:r>
              <a:rPr lang="el-GR" sz="1800" b="1" dirty="0"/>
              <a:t>, η Π.Κ.Μ. με χρηματοδότηση από το πρόγραμμα </a:t>
            </a:r>
            <a:r>
              <a:rPr lang="en-US" sz="1800" b="1" dirty="0"/>
              <a:t> INTERREG  “</a:t>
            </a:r>
            <a:r>
              <a:rPr lang="el-GR" sz="1800" b="1" dirty="0"/>
              <a:t>Ελλάδα Βουλγαρία 2014-2020</a:t>
            </a:r>
            <a:r>
              <a:rPr lang="en-US" sz="1800" b="1" dirty="0"/>
              <a:t>”</a:t>
            </a:r>
            <a:r>
              <a:rPr lang="el-GR" sz="1800" b="1" dirty="0"/>
              <a:t> προχώρησε στην δημοπράτηση 2 έργων </a:t>
            </a:r>
            <a:r>
              <a:rPr lang="en-US" sz="1800" b="1" dirty="0"/>
              <a:t> </a:t>
            </a:r>
            <a:r>
              <a:rPr lang="el-GR" sz="1800" b="1" dirty="0"/>
              <a:t> με εργασίες στεγάνωσης τμημάτων του ανατολικού αναχώματος της Λίμνης.</a:t>
            </a:r>
            <a:br>
              <a:rPr lang="el-GR" sz="1800" dirty="0"/>
            </a:br>
            <a:endParaRPr lang="el-GR" sz="1800" dirty="0"/>
          </a:p>
          <a:p>
            <a:r>
              <a:rPr lang="en-US" sz="1800" dirty="0"/>
              <a:t>In order to protect the lakeside areas and the thousands of acres of arable land from possible leaks and consequently future collapse of the dikes of Lake</a:t>
            </a:r>
            <a:r>
              <a:rPr lang="el-GR" sz="1800" dirty="0"/>
              <a:t> Κ</a:t>
            </a:r>
            <a:r>
              <a:rPr lang="en-US" sz="1800" dirty="0" err="1"/>
              <a:t>erkini</a:t>
            </a:r>
            <a:r>
              <a:rPr lang="en-US" sz="1800" dirty="0"/>
              <a:t>, the P. C. M. with funding from the INTERREG program "Greece Bulgaria 2014-2020" proceeded to the tendering of 2 projects for the construction of diaphragm walls and wire boxes on the eastern dike of the Lake.</a:t>
            </a:r>
            <a:endParaRPr lang="el-GR" sz="1800" dirty="0"/>
          </a:p>
        </p:txBody>
      </p:sp>
      <p:sp>
        <p:nvSpPr>
          <p:cNvPr id="3" name="Θέση υποσέλιδου 2">
            <a:extLst>
              <a:ext uri="{FF2B5EF4-FFF2-40B4-BE49-F238E27FC236}">
                <a16:creationId xmlns:a16="http://schemas.microsoft.com/office/drawing/2014/main" id="{7C488904-71E4-4588-8EE3-E46437D5A9BC}"/>
              </a:ext>
            </a:extLst>
          </p:cNvPr>
          <p:cNvSpPr>
            <a:spLocks noGrp="1"/>
          </p:cNvSpPr>
          <p:nvPr>
            <p:ph type="ftr" sz="quarter" idx="11"/>
          </p:nvPr>
        </p:nvSpPr>
        <p:spPr/>
        <p:txBody>
          <a:bodyPr/>
          <a:lstStyle/>
          <a:p>
            <a:r>
              <a:rPr lang="en-US" dirty="0"/>
              <a:t>Final Conference, </a:t>
            </a:r>
            <a:r>
              <a:rPr lang="en-US" dirty="0" err="1"/>
              <a:t>Serres</a:t>
            </a:r>
            <a:r>
              <a:rPr lang="en-US" dirty="0"/>
              <a:t>, Greece, 21st of November  2023</a:t>
            </a:r>
            <a:endParaRPr lang="el-GR" dirty="0"/>
          </a:p>
        </p:txBody>
      </p:sp>
      <p:pic>
        <p:nvPicPr>
          <p:cNvPr id="9" name="Θέση περιεχομένου 9">
            <a:extLst>
              <a:ext uri="{FF2B5EF4-FFF2-40B4-BE49-F238E27FC236}">
                <a16:creationId xmlns:a16="http://schemas.microsoft.com/office/drawing/2014/main" id="{8E9E1C81-E0BA-45EA-AD93-FADB0F2D0E7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75920" y="1772816"/>
            <a:ext cx="6408712" cy="4312301"/>
          </a:xfrm>
          <a:prstGeom prst="rect">
            <a:avLst/>
          </a:prstGeom>
          <a:solidFill>
            <a:schemeClr val="accent2">
              <a:lumMod val="40000"/>
              <a:lumOff val="60000"/>
            </a:schemeClr>
          </a:solidFill>
          <a:ln w="88900" cap="sq">
            <a:solidFill>
              <a:schemeClr val="accent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0543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11" name="Τίτλος 10">
            <a:extLst>
              <a:ext uri="{FF2B5EF4-FFF2-40B4-BE49-F238E27FC236}">
                <a16:creationId xmlns:a16="http://schemas.microsoft.com/office/drawing/2014/main" id="{4F12CDF7-4B59-4D99-84E2-E1D2FFCE405C}"/>
              </a:ext>
            </a:extLst>
          </p:cNvPr>
          <p:cNvSpPr>
            <a:spLocks noGrp="1"/>
          </p:cNvSpPr>
          <p:nvPr>
            <p:ph type="title"/>
          </p:nvPr>
        </p:nvSpPr>
        <p:spPr>
          <a:xfrm>
            <a:off x="838200" y="365125"/>
            <a:ext cx="10515600" cy="759619"/>
          </a:xfrm>
          <a:ln w="25400">
            <a:solidFill>
              <a:schemeClr val="tx1"/>
            </a:solidFill>
          </a:ln>
        </p:spPr>
        <p:txBody>
          <a:bodyPr>
            <a:normAutofit fontScale="90000"/>
          </a:bodyPr>
          <a:lstStyle/>
          <a:p>
            <a:pPr algn="ctr"/>
            <a:r>
              <a:rPr lang="el-GR" sz="2000" b="1" u="sng" dirty="0"/>
              <a:t>“ΣΤΕΓΑΝΩΣΗ ΣΕ ΤΜΗΜΑΤΑ ΤΟΥ ΑΝΑΤΟΛΙΚΟΥ ΑΝΑΧΩΜΑΤΟΣ ΚΕΡΚΙΝΗΣ”</a:t>
            </a:r>
            <a:br>
              <a:rPr lang="el-GR" sz="2000" dirty="0">
                <a:highlight>
                  <a:srgbClr val="008000"/>
                </a:highlight>
              </a:rPr>
            </a:br>
            <a:r>
              <a:rPr lang="en-US" sz="2000" dirty="0"/>
              <a:t>“WATERPROOFING ON PARTS OF THE EASTERN DIKE OF KERKINI LAKE”</a:t>
            </a:r>
            <a:br>
              <a:rPr lang="en-US" sz="2000" dirty="0"/>
            </a:br>
            <a:r>
              <a:rPr lang="en-US" sz="1400" dirty="0"/>
              <a:t>DIKE : an embankment for controlling or holding back the waters of the sea or a river</a:t>
            </a:r>
            <a:endParaRPr lang="el-GR" sz="1400" dirty="0"/>
          </a:p>
        </p:txBody>
      </p:sp>
      <p:sp>
        <p:nvSpPr>
          <p:cNvPr id="12" name="Θέση περιεχομένου 11">
            <a:extLst>
              <a:ext uri="{FF2B5EF4-FFF2-40B4-BE49-F238E27FC236}">
                <a16:creationId xmlns:a16="http://schemas.microsoft.com/office/drawing/2014/main" id="{B941B7A5-A12D-4D33-B857-16DCEECDA199}"/>
              </a:ext>
            </a:extLst>
          </p:cNvPr>
          <p:cNvSpPr>
            <a:spLocks noGrp="1"/>
          </p:cNvSpPr>
          <p:nvPr>
            <p:ph idx="1"/>
          </p:nvPr>
        </p:nvSpPr>
        <p:spPr>
          <a:xfrm>
            <a:off x="838200" y="1268760"/>
            <a:ext cx="10515600" cy="4908203"/>
          </a:xfrm>
          <a:ln>
            <a:noFill/>
          </a:ln>
        </p:spPr>
        <p:txBody>
          <a:bodyPr>
            <a:normAutofit fontScale="55000" lnSpcReduction="20000"/>
          </a:bodyPr>
          <a:lstStyle/>
          <a:p>
            <a:pPr algn="just"/>
            <a:r>
              <a:rPr lang="el-GR" dirty="0"/>
              <a:t>Τα έργα αφορούν στην ταυτόχρονη ενίσχυση αλλά και </a:t>
            </a:r>
            <a:r>
              <a:rPr lang="el-GR" dirty="0" err="1"/>
              <a:t>στεγάνωση</a:t>
            </a:r>
            <a:r>
              <a:rPr lang="el-GR" dirty="0"/>
              <a:t> τμημάτων του ανατολικού αναχώματος της λίμνης Κερκίνης που βρίσκεται στο Νομό Σερρών, ανατολικά του Εθνικού Πάρκου Λίμνης Κερκίνης για την αντιπλημμυρική προστασία των παραλιμνίων κατοικημένων περιοχών. Η περιοχή των έργων καλύπτει τμήμα του αναχώματος μεταξύ των τοπικών κοινοτήτων </a:t>
            </a:r>
            <a:r>
              <a:rPr lang="el-GR" dirty="0" err="1"/>
              <a:t>Χρυσοχώραφα</a:t>
            </a:r>
            <a:r>
              <a:rPr lang="el-GR" dirty="0"/>
              <a:t> και </a:t>
            </a:r>
            <a:r>
              <a:rPr lang="el-GR" dirty="0" err="1"/>
              <a:t>Λιμνοχώρι</a:t>
            </a:r>
            <a:r>
              <a:rPr lang="el-GR" dirty="0"/>
              <a:t>, του Δήμου Ηρακλείας του Ν. Σερρών.</a:t>
            </a:r>
          </a:p>
          <a:p>
            <a:pPr algn="just"/>
            <a:r>
              <a:rPr lang="el-GR" dirty="0"/>
              <a:t>Το ανατολικό ανάχωμα της λίμνης Κερκίνης έχει μήκος 14,8 χλμ. περίπου και ύψος από 11 μ. (στην περιοχή της υδροληψίας Υ2) έως 6 μ. (στην περιοχή εισόδου του Στρυμόνα στη λίμνη). Η στέψη του έχει πλάτος 5,0 - 6,0 μ. και βρίσκεται σε υψόμετρο +39,00, ενώ η Α.Σ.Υ. πλημμύρας πρέπει να είναι στο +37,00. Οι κλίσεις των πρανών εκατέρωθεν είναι 1: 3,2</a:t>
            </a:r>
          </a:p>
          <a:p>
            <a:pPr algn="just"/>
            <a:r>
              <a:rPr lang="el-GR" dirty="0"/>
              <a:t>Σε ορισμένα τμήματα του αναχώματος αυτού παρατηρούνται από καιρό διαρροές μέσω επιλεκτικών διαδρομών, οι οποίες εντάθηκαν τα τελευταία χρόνια ειδικότερα </a:t>
            </a:r>
            <a:r>
              <a:rPr lang="el-GR" dirty="0" err="1"/>
              <a:t>ανάντι</a:t>
            </a:r>
            <a:r>
              <a:rPr lang="el-GR" dirty="0"/>
              <a:t> της Υδροληψίας (Υ2). – Φαινόμενα διασωλήνωσης. Οι διαρροές αυτές εμφανίζονται κυρίως όταν η στάθμη της λίμνης βρίσκεται πάνω από το +35,00 και αυξάνουν με την ανύψωση της στάθμης. Παράλληλα παρατηρήθηκαν τοπικά φαινόμενα μετακίνησης του εδαφικού υλικού του αναχώματος. Οι διαρροές δεν επηρεάζουν το υδατικό ισοζύγιο της λίμνης, είναι όμως επικίνδυνες για την ευστάθεια του αναχώματος και κατ’ επέκταση για την ασφάλεια των </a:t>
            </a:r>
            <a:r>
              <a:rPr lang="el-GR" dirty="0" err="1"/>
              <a:t>κατάντι</a:t>
            </a:r>
            <a:r>
              <a:rPr lang="el-GR" dirty="0"/>
              <a:t> της λίμνης κατοικημένων περιοχών.</a:t>
            </a:r>
          </a:p>
          <a:p>
            <a:pPr algn="just"/>
            <a:r>
              <a:rPr lang="el-GR" dirty="0"/>
              <a:t>Στο 1ο έργο  κατασκευάστηκε Διαφραγματικός Τοίχος μήκους 1.155 μ.  </a:t>
            </a:r>
            <a:r>
              <a:rPr lang="el-GR" dirty="0" err="1"/>
              <a:t>ανάντι</a:t>
            </a:r>
            <a:r>
              <a:rPr lang="el-GR" dirty="0"/>
              <a:t> της Υ2 (από Χ.Θ. 6,840 έως </a:t>
            </a:r>
            <a:r>
              <a:rPr lang="el-GR" dirty="0" err="1"/>
              <a:t>χ.θ</a:t>
            </a:r>
            <a:r>
              <a:rPr lang="el-GR" dirty="0"/>
              <a:t>. 7,995)   και στο 2ο έργο  κατασκευάστηκε 1.420 μ Διαφραγματικός </a:t>
            </a:r>
            <a:r>
              <a:rPr lang="el-GR" dirty="0" err="1"/>
              <a:t>Τοιχος</a:t>
            </a:r>
            <a:r>
              <a:rPr lang="el-GR" dirty="0"/>
              <a:t> συνολικού μήκους 1.420 μ.  α)  σε μήκος 1.005 μ.  </a:t>
            </a:r>
            <a:r>
              <a:rPr lang="el-GR" dirty="0" err="1"/>
              <a:t>ανάντι</a:t>
            </a:r>
            <a:r>
              <a:rPr lang="el-GR" dirty="0"/>
              <a:t>  της Υ2 ήτοι από </a:t>
            </a:r>
            <a:r>
              <a:rPr lang="el-GR" dirty="0" err="1"/>
              <a:t>χ.θ</a:t>
            </a:r>
            <a:r>
              <a:rPr lang="el-GR" dirty="0"/>
              <a:t>. 7+993,25 έως </a:t>
            </a:r>
            <a:r>
              <a:rPr lang="el-GR" dirty="0" err="1"/>
              <a:t>χ.θ</a:t>
            </a:r>
            <a:r>
              <a:rPr lang="el-GR" dirty="0"/>
              <a:t>.  9+000 και β) </a:t>
            </a:r>
            <a:r>
              <a:rPr lang="el-GR" dirty="0" err="1"/>
              <a:t>κατάντι</a:t>
            </a:r>
            <a:r>
              <a:rPr lang="el-GR" dirty="0"/>
              <a:t> της Υ2 σε μήκος 415 μ.,   με τα παράπλευρα έργα πρόσβασης και προστασίας του </a:t>
            </a:r>
            <a:r>
              <a:rPr lang="el-GR" dirty="0" err="1"/>
              <a:t>πόδα</a:t>
            </a:r>
            <a:r>
              <a:rPr lang="el-GR" dirty="0"/>
              <a:t> του αναχώματος.  Η επιλογή των θέσεων στεγάνωσης έγινε με κριτήριο τόσο την παρατηρούμενη επικινδυνότητα  και το μεγάλο μέγεθος των διαρροών όσο και την ολοκλήρωση της ενίσχυσης στα υφιστάμενα τμήματα στεγανοποίησης με σκοπό την ενίσχυση κυρίως του </a:t>
            </a:r>
            <a:r>
              <a:rPr lang="el-GR" dirty="0" err="1"/>
              <a:t>πόδα</a:t>
            </a:r>
            <a:r>
              <a:rPr lang="el-GR" dirty="0"/>
              <a:t> του αναχώματος με </a:t>
            </a:r>
            <a:r>
              <a:rPr lang="el-GR" dirty="0" err="1"/>
              <a:t>συρματοκυβώτια</a:t>
            </a:r>
            <a:r>
              <a:rPr lang="el-GR" dirty="0"/>
              <a:t> </a:t>
            </a:r>
          </a:p>
          <a:p>
            <a:pPr algn="just"/>
            <a:r>
              <a:rPr lang="el-GR" dirty="0"/>
              <a:t>  Οι λοιπές επεμβάσεις αφορούν  την διαμόρφωση  αγροτικού δρόμου στον </a:t>
            </a:r>
            <a:r>
              <a:rPr lang="el-GR" dirty="0" err="1"/>
              <a:t>πόδα</a:t>
            </a:r>
            <a:r>
              <a:rPr lang="el-GR" dirty="0"/>
              <a:t> του πρανούς και την παράλληλη ενίσχυση του </a:t>
            </a:r>
            <a:r>
              <a:rPr lang="el-GR" dirty="0" err="1"/>
              <a:t>πόδα</a:t>
            </a:r>
            <a:r>
              <a:rPr lang="el-GR" dirty="0"/>
              <a:t> του αναχώματος στην θέση επαφής  με τον αγροτικό δρόμο με </a:t>
            </a:r>
            <a:r>
              <a:rPr lang="el-GR" dirty="0" err="1"/>
              <a:t>γεωύφασμα</a:t>
            </a:r>
            <a:r>
              <a:rPr lang="el-GR" dirty="0"/>
              <a:t> και </a:t>
            </a:r>
            <a:r>
              <a:rPr lang="el-GR" dirty="0" err="1"/>
              <a:t>συρματοκιβώτια</a:t>
            </a:r>
            <a:r>
              <a:rPr lang="el-GR" dirty="0"/>
              <a:t>.  Η ταπείνωση της στάθμης στο σώμα του αναχώματος με την ολοκλήρωση του διαφραγματικού τοίχου θα επιτρέψει την ασφαλέστερη κατασκευή των εργασιών προστασίας του αναχώματος.  </a:t>
            </a:r>
          </a:p>
          <a:p>
            <a:endParaRPr lang="el-GR" dirty="0"/>
          </a:p>
        </p:txBody>
      </p:sp>
      <p:sp>
        <p:nvSpPr>
          <p:cNvPr id="5" name="Θέση υποσέλιδου 4">
            <a:extLst>
              <a:ext uri="{FF2B5EF4-FFF2-40B4-BE49-F238E27FC236}">
                <a16:creationId xmlns:a16="http://schemas.microsoft.com/office/drawing/2014/main" id="{D81554A2-3C62-4FB1-AEF4-37B182342DCB}"/>
              </a:ext>
            </a:extLst>
          </p:cNvPr>
          <p:cNvSpPr>
            <a:spLocks noGrp="1"/>
          </p:cNvSpPr>
          <p:nvPr>
            <p:ph type="ftr" sz="quarter" idx="11"/>
          </p:nvPr>
        </p:nvSpPr>
        <p:spPr/>
        <p:txBody>
          <a:bodyPr/>
          <a:lstStyle/>
          <a:p>
            <a:pPr algn="l"/>
            <a:r>
              <a:rPr lang="en-US" dirty="0"/>
              <a:t>Final Conference, </a:t>
            </a:r>
            <a:r>
              <a:rPr lang="en-US" dirty="0" err="1"/>
              <a:t>Serres</a:t>
            </a:r>
            <a:r>
              <a:rPr lang="en-US" dirty="0"/>
              <a:t>, Greece, </a:t>
            </a:r>
            <a:r>
              <a:rPr lang="el-GR" dirty="0"/>
              <a:t>21</a:t>
            </a:r>
            <a:r>
              <a:rPr lang="en-US" dirty="0" err="1"/>
              <a:t>st</a:t>
            </a:r>
            <a:r>
              <a:rPr lang="en-US" dirty="0"/>
              <a:t> of November  2023</a:t>
            </a:r>
            <a:endParaRPr lang="el-GR" dirty="0"/>
          </a:p>
        </p:txBody>
      </p:sp>
    </p:spTree>
    <p:extLst>
      <p:ext uri="{BB962C8B-B14F-4D97-AF65-F5344CB8AC3E}">
        <p14:creationId xmlns:p14="http://schemas.microsoft.com/office/powerpoint/2010/main" val="1518822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120D1B-A744-427F-85FE-CBD25776E1B4}"/>
              </a:ext>
            </a:extLst>
          </p:cNvPr>
          <p:cNvSpPr>
            <a:spLocks noGrp="1"/>
          </p:cNvSpPr>
          <p:nvPr>
            <p:ph type="title"/>
          </p:nvPr>
        </p:nvSpPr>
        <p:spPr>
          <a:xfrm>
            <a:off x="169168" y="457201"/>
            <a:ext cx="3694584" cy="307504"/>
          </a:xfrm>
        </p:spPr>
        <p:txBody>
          <a:bodyPr>
            <a:noAutofit/>
          </a:bodyPr>
          <a:lstStyle/>
          <a:p>
            <a:r>
              <a:rPr lang="el-GR" sz="1800" b="1" u="sng" dirty="0"/>
              <a:t>‘</a:t>
            </a:r>
            <a:br>
              <a:rPr lang="el-GR" sz="1200" i="1" u="sng" dirty="0"/>
            </a:br>
            <a:endParaRPr lang="el-GR" sz="1200" i="1" u="sng" dirty="0"/>
          </a:p>
        </p:txBody>
      </p:sp>
      <p:sp>
        <p:nvSpPr>
          <p:cNvPr id="4" name="Θέση κειμένου 3">
            <a:extLst>
              <a:ext uri="{FF2B5EF4-FFF2-40B4-BE49-F238E27FC236}">
                <a16:creationId xmlns:a16="http://schemas.microsoft.com/office/drawing/2014/main" id="{376E710C-97C6-4FD5-977E-074E86CE1659}"/>
              </a:ext>
            </a:extLst>
          </p:cNvPr>
          <p:cNvSpPr>
            <a:spLocks noGrp="1"/>
          </p:cNvSpPr>
          <p:nvPr>
            <p:ph type="body" sz="half" idx="2"/>
          </p:nvPr>
        </p:nvSpPr>
        <p:spPr>
          <a:xfrm>
            <a:off x="457200" y="544564"/>
            <a:ext cx="3406552" cy="5760640"/>
          </a:xfrm>
          <a:ln>
            <a:noFill/>
          </a:ln>
        </p:spPr>
        <p:txBody>
          <a:bodyPr>
            <a:normAutofit fontScale="92500" lnSpcReduction="10000"/>
          </a:bodyPr>
          <a:lstStyle/>
          <a:p>
            <a:r>
              <a:rPr lang="el-GR" dirty="0">
                <a:solidFill>
                  <a:schemeClr val="tx1"/>
                </a:solidFill>
              </a:rPr>
              <a:t>-Προϋπολογισμός -</a:t>
            </a:r>
            <a:r>
              <a:rPr lang="en-US" dirty="0">
                <a:solidFill>
                  <a:schemeClr val="tx1"/>
                </a:solidFill>
              </a:rPr>
              <a:t>budget:</a:t>
            </a:r>
            <a:r>
              <a:rPr lang="el-GR" dirty="0">
                <a:solidFill>
                  <a:schemeClr val="tx1"/>
                </a:solidFill>
              </a:rPr>
              <a:t> 2.500.000,00€</a:t>
            </a:r>
          </a:p>
          <a:p>
            <a:r>
              <a:rPr lang="el-GR" dirty="0">
                <a:solidFill>
                  <a:schemeClr val="tx1"/>
                </a:solidFill>
              </a:rPr>
              <a:t>- Χρηματοδότηση</a:t>
            </a:r>
            <a:r>
              <a:rPr lang="en-US" dirty="0">
                <a:solidFill>
                  <a:schemeClr val="tx1"/>
                </a:solidFill>
              </a:rPr>
              <a:t>-funding:</a:t>
            </a:r>
            <a:endParaRPr lang="el-GR" dirty="0">
              <a:solidFill>
                <a:schemeClr val="tx1"/>
              </a:solidFill>
            </a:endParaRPr>
          </a:p>
          <a:p>
            <a:r>
              <a:rPr lang="el-GR" dirty="0">
                <a:solidFill>
                  <a:schemeClr val="tx1"/>
                </a:solidFill>
              </a:rPr>
              <a:t>Πρόγραμμα INTERREG «Ελλάδα – Βουλγαρία 2014-2020», της ΣΑ ΕΠ2086 «FLOOD PROTECTION» με ποσό 2.500.000,00 € </a:t>
            </a:r>
          </a:p>
          <a:p>
            <a:r>
              <a:rPr lang="en-US" dirty="0">
                <a:solidFill>
                  <a:schemeClr val="tx1"/>
                </a:solidFill>
              </a:rPr>
              <a:t>Program</a:t>
            </a:r>
            <a:r>
              <a:rPr lang="el-GR" dirty="0">
                <a:solidFill>
                  <a:schemeClr val="tx1"/>
                </a:solidFill>
              </a:rPr>
              <a:t> INTERREG «Ελλάδα – Βουλγαρία 2014-2020»,</a:t>
            </a:r>
            <a:r>
              <a:rPr lang="en-US" dirty="0">
                <a:solidFill>
                  <a:schemeClr val="tx1"/>
                </a:solidFill>
              </a:rPr>
              <a:t>of S</a:t>
            </a:r>
            <a:r>
              <a:rPr lang="el-GR" dirty="0">
                <a:solidFill>
                  <a:schemeClr val="tx1"/>
                </a:solidFill>
              </a:rPr>
              <a:t>Α Ε</a:t>
            </a:r>
            <a:r>
              <a:rPr lang="en-US" dirty="0">
                <a:solidFill>
                  <a:schemeClr val="tx1"/>
                </a:solidFill>
              </a:rPr>
              <a:t>P</a:t>
            </a:r>
            <a:r>
              <a:rPr lang="el-GR" dirty="0">
                <a:solidFill>
                  <a:schemeClr val="tx1"/>
                </a:solidFill>
              </a:rPr>
              <a:t>2086 «FLOOD PROTECTION» </a:t>
            </a:r>
            <a:r>
              <a:rPr lang="en-US" dirty="0">
                <a:solidFill>
                  <a:schemeClr val="tx1"/>
                </a:solidFill>
              </a:rPr>
              <a:t>with an amount of</a:t>
            </a:r>
            <a:r>
              <a:rPr lang="el-GR" dirty="0">
                <a:solidFill>
                  <a:schemeClr val="tx1"/>
                </a:solidFill>
              </a:rPr>
              <a:t> 2.500.000,00 € </a:t>
            </a:r>
            <a:endParaRPr lang="en-US" dirty="0">
              <a:solidFill>
                <a:schemeClr val="tx1"/>
              </a:solidFill>
            </a:endParaRPr>
          </a:p>
          <a:p>
            <a:r>
              <a:rPr lang="el-GR" dirty="0">
                <a:solidFill>
                  <a:schemeClr val="tx1"/>
                </a:solidFill>
              </a:rPr>
              <a:t>-Ανάδοχος</a:t>
            </a:r>
            <a:r>
              <a:rPr lang="en-US" dirty="0">
                <a:solidFill>
                  <a:schemeClr val="tx1"/>
                </a:solidFill>
              </a:rPr>
              <a:t>-Contractor</a:t>
            </a:r>
            <a:r>
              <a:rPr lang="el-GR" dirty="0">
                <a:solidFill>
                  <a:schemeClr val="tx1"/>
                </a:solidFill>
              </a:rPr>
              <a:t> </a:t>
            </a:r>
            <a:r>
              <a:rPr lang="en-US" dirty="0">
                <a:solidFill>
                  <a:schemeClr val="tx1"/>
                </a:solidFill>
              </a:rPr>
              <a:t>: </a:t>
            </a:r>
            <a:r>
              <a:rPr lang="el-GR" dirty="0">
                <a:solidFill>
                  <a:schemeClr val="tx1"/>
                </a:solidFill>
              </a:rPr>
              <a:t>ΔΗΜΗΤΡΕΙΟΣ Α.Ε</a:t>
            </a:r>
            <a:endParaRPr lang="en-US" dirty="0">
              <a:solidFill>
                <a:schemeClr val="tx1"/>
              </a:solidFill>
            </a:endParaRPr>
          </a:p>
          <a:p>
            <a:r>
              <a:rPr lang="en-US" dirty="0">
                <a:solidFill>
                  <a:schemeClr val="tx1"/>
                </a:solidFill>
              </a:rPr>
              <a:t>-</a:t>
            </a:r>
            <a:r>
              <a:rPr lang="el-GR" dirty="0">
                <a:solidFill>
                  <a:schemeClr val="tx1"/>
                </a:solidFill>
              </a:rPr>
              <a:t>Έκπτωση</a:t>
            </a:r>
            <a:r>
              <a:rPr lang="en-US" dirty="0">
                <a:solidFill>
                  <a:schemeClr val="tx1"/>
                </a:solidFill>
              </a:rPr>
              <a:t>-discount</a:t>
            </a:r>
            <a:r>
              <a:rPr lang="el-GR" dirty="0">
                <a:solidFill>
                  <a:schemeClr val="tx1"/>
                </a:solidFill>
              </a:rPr>
              <a:t> </a:t>
            </a:r>
            <a:r>
              <a:rPr lang="en-US" dirty="0">
                <a:solidFill>
                  <a:schemeClr val="tx1"/>
                </a:solidFill>
              </a:rPr>
              <a:t>:</a:t>
            </a:r>
            <a:r>
              <a:rPr lang="el-GR" dirty="0">
                <a:solidFill>
                  <a:schemeClr val="tx1"/>
                </a:solidFill>
              </a:rPr>
              <a:t>58,75%</a:t>
            </a:r>
          </a:p>
          <a:p>
            <a:r>
              <a:rPr lang="el-GR" dirty="0">
                <a:solidFill>
                  <a:schemeClr val="tx1"/>
                </a:solidFill>
              </a:rPr>
              <a:t>-Υπογραφή σύμβασης στις 21/12/2017</a:t>
            </a:r>
            <a:r>
              <a:rPr lang="en-US" dirty="0">
                <a:solidFill>
                  <a:schemeClr val="tx1"/>
                </a:solidFill>
              </a:rPr>
              <a:t> </a:t>
            </a:r>
            <a:r>
              <a:rPr lang="el-GR" dirty="0">
                <a:solidFill>
                  <a:schemeClr val="tx1"/>
                </a:solidFill>
              </a:rPr>
              <a:t>ποσού </a:t>
            </a:r>
            <a:r>
              <a:rPr lang="en-US" dirty="0">
                <a:solidFill>
                  <a:schemeClr val="tx1"/>
                </a:solidFill>
              </a:rPr>
              <a:t>1.031.240,64</a:t>
            </a:r>
            <a:r>
              <a:rPr lang="el-GR" dirty="0">
                <a:solidFill>
                  <a:schemeClr val="tx1"/>
                </a:solidFill>
              </a:rPr>
              <a:t> €</a:t>
            </a:r>
            <a:r>
              <a:rPr lang="en-US" dirty="0">
                <a:solidFill>
                  <a:schemeClr val="tx1"/>
                </a:solidFill>
              </a:rPr>
              <a:t>                             </a:t>
            </a:r>
            <a:r>
              <a:rPr lang="el-GR" dirty="0" err="1">
                <a:solidFill>
                  <a:schemeClr val="tx1"/>
                </a:solidFill>
              </a:rPr>
              <a:t>Signing</a:t>
            </a:r>
            <a:r>
              <a:rPr lang="el-GR" dirty="0">
                <a:solidFill>
                  <a:schemeClr val="tx1"/>
                </a:solidFill>
              </a:rPr>
              <a:t> of </a:t>
            </a:r>
            <a:r>
              <a:rPr lang="el-GR" dirty="0" err="1">
                <a:solidFill>
                  <a:schemeClr val="tx1"/>
                </a:solidFill>
              </a:rPr>
              <a:t>contract</a:t>
            </a:r>
            <a:r>
              <a:rPr lang="el-GR" dirty="0">
                <a:solidFill>
                  <a:schemeClr val="tx1"/>
                </a:solidFill>
              </a:rPr>
              <a:t> on 21/12/2017 </a:t>
            </a:r>
            <a:r>
              <a:rPr lang="el-GR" dirty="0" err="1">
                <a:solidFill>
                  <a:schemeClr val="tx1"/>
                </a:solidFill>
              </a:rPr>
              <a:t>amount</a:t>
            </a:r>
            <a:r>
              <a:rPr lang="el-GR" dirty="0">
                <a:solidFill>
                  <a:schemeClr val="tx1"/>
                </a:solidFill>
              </a:rPr>
              <a:t> </a:t>
            </a:r>
            <a:r>
              <a:rPr lang="en-US" dirty="0">
                <a:solidFill>
                  <a:schemeClr val="tx1"/>
                </a:solidFill>
              </a:rPr>
              <a:t>of</a:t>
            </a:r>
            <a:r>
              <a:rPr lang="el-GR" dirty="0">
                <a:solidFill>
                  <a:schemeClr val="tx1"/>
                </a:solidFill>
              </a:rPr>
              <a:t> €1</a:t>
            </a:r>
            <a:r>
              <a:rPr lang="en-US" dirty="0">
                <a:solidFill>
                  <a:schemeClr val="tx1"/>
                </a:solidFill>
              </a:rPr>
              <a:t>.</a:t>
            </a:r>
            <a:r>
              <a:rPr lang="el-GR" dirty="0">
                <a:solidFill>
                  <a:schemeClr val="tx1"/>
                </a:solidFill>
              </a:rPr>
              <a:t>031</a:t>
            </a:r>
            <a:r>
              <a:rPr lang="en-US" dirty="0">
                <a:solidFill>
                  <a:schemeClr val="tx1"/>
                </a:solidFill>
              </a:rPr>
              <a:t>.</a:t>
            </a:r>
            <a:r>
              <a:rPr lang="el-GR" dirty="0">
                <a:solidFill>
                  <a:schemeClr val="tx1"/>
                </a:solidFill>
              </a:rPr>
              <a:t>240</a:t>
            </a:r>
            <a:r>
              <a:rPr lang="en-US" dirty="0">
                <a:solidFill>
                  <a:schemeClr val="tx1"/>
                </a:solidFill>
              </a:rPr>
              <a:t>,</a:t>
            </a:r>
            <a:r>
              <a:rPr lang="el-GR" dirty="0">
                <a:solidFill>
                  <a:schemeClr val="tx1"/>
                </a:solidFill>
              </a:rPr>
              <a:t>64</a:t>
            </a:r>
            <a:r>
              <a:rPr lang="en-US" dirty="0">
                <a:solidFill>
                  <a:schemeClr val="tx1"/>
                </a:solidFill>
              </a:rPr>
              <a:t> </a:t>
            </a:r>
            <a:r>
              <a:rPr lang="el-GR" dirty="0">
                <a:solidFill>
                  <a:schemeClr val="tx1"/>
                </a:solidFill>
              </a:rPr>
              <a:t>€</a:t>
            </a:r>
            <a:r>
              <a:rPr lang="en-US" dirty="0">
                <a:solidFill>
                  <a:schemeClr val="tx1"/>
                </a:solidFill>
              </a:rPr>
              <a:t>                        </a:t>
            </a:r>
            <a:endParaRPr lang="el-GR" dirty="0">
              <a:solidFill>
                <a:schemeClr val="tx1"/>
              </a:solidFill>
            </a:endParaRPr>
          </a:p>
          <a:p>
            <a:r>
              <a:rPr lang="el-GR" dirty="0">
                <a:solidFill>
                  <a:schemeClr val="tx1"/>
                </a:solidFill>
              </a:rPr>
              <a:t>-Προθεσμία περαίωσης </a:t>
            </a:r>
            <a:r>
              <a:rPr lang="en-US" dirty="0">
                <a:solidFill>
                  <a:schemeClr val="tx1"/>
                </a:solidFill>
              </a:rPr>
              <a:t>:</a:t>
            </a:r>
            <a:r>
              <a:rPr lang="el-GR" dirty="0">
                <a:solidFill>
                  <a:schemeClr val="tx1"/>
                </a:solidFill>
              </a:rPr>
              <a:t> 18</a:t>
            </a:r>
            <a:r>
              <a:rPr lang="en-US" dirty="0">
                <a:solidFill>
                  <a:schemeClr val="tx1"/>
                </a:solidFill>
              </a:rPr>
              <a:t> </a:t>
            </a:r>
            <a:r>
              <a:rPr lang="el-GR" dirty="0">
                <a:solidFill>
                  <a:schemeClr val="tx1"/>
                </a:solidFill>
              </a:rPr>
              <a:t>μήνες </a:t>
            </a:r>
            <a:r>
              <a:rPr lang="el-GR" dirty="0" err="1">
                <a:solidFill>
                  <a:schemeClr val="tx1"/>
                </a:solidFill>
              </a:rPr>
              <a:t>Expiration</a:t>
            </a:r>
            <a:r>
              <a:rPr lang="el-GR" dirty="0">
                <a:solidFill>
                  <a:schemeClr val="tx1"/>
                </a:solidFill>
              </a:rPr>
              <a:t> </a:t>
            </a:r>
            <a:r>
              <a:rPr lang="el-GR" dirty="0" err="1">
                <a:solidFill>
                  <a:schemeClr val="tx1"/>
                </a:solidFill>
              </a:rPr>
              <a:t>period</a:t>
            </a:r>
            <a:r>
              <a:rPr lang="el-GR" dirty="0">
                <a:solidFill>
                  <a:schemeClr val="tx1"/>
                </a:solidFill>
              </a:rPr>
              <a:t>: 18 </a:t>
            </a:r>
            <a:r>
              <a:rPr lang="el-GR" dirty="0" err="1">
                <a:solidFill>
                  <a:schemeClr val="tx1"/>
                </a:solidFill>
              </a:rPr>
              <a:t>months</a:t>
            </a:r>
            <a:endParaRPr lang="el-GR" dirty="0">
              <a:solidFill>
                <a:schemeClr val="tx1"/>
              </a:solidFill>
            </a:endParaRPr>
          </a:p>
          <a:p>
            <a:r>
              <a:rPr lang="el-GR" dirty="0">
                <a:solidFill>
                  <a:schemeClr val="tx1"/>
                </a:solidFill>
              </a:rPr>
              <a:t>-Ημερομηνία περαίωσης έργου</a:t>
            </a:r>
            <a:r>
              <a:rPr lang="en-US" dirty="0">
                <a:solidFill>
                  <a:schemeClr val="tx1"/>
                </a:solidFill>
              </a:rPr>
              <a:t>:21-</a:t>
            </a:r>
            <a:r>
              <a:rPr lang="el-GR" dirty="0">
                <a:solidFill>
                  <a:schemeClr val="tx1"/>
                </a:solidFill>
              </a:rPr>
              <a:t>07</a:t>
            </a:r>
            <a:r>
              <a:rPr lang="en-US" dirty="0">
                <a:solidFill>
                  <a:schemeClr val="tx1"/>
                </a:solidFill>
              </a:rPr>
              <a:t>-20</a:t>
            </a:r>
            <a:r>
              <a:rPr lang="el-GR" dirty="0">
                <a:solidFill>
                  <a:schemeClr val="tx1"/>
                </a:solidFill>
              </a:rPr>
              <a:t> Project </a:t>
            </a:r>
            <a:r>
              <a:rPr lang="el-GR" dirty="0" err="1">
                <a:solidFill>
                  <a:schemeClr val="tx1"/>
                </a:solidFill>
              </a:rPr>
              <a:t>completion</a:t>
            </a:r>
            <a:r>
              <a:rPr lang="el-GR" dirty="0">
                <a:solidFill>
                  <a:schemeClr val="tx1"/>
                </a:solidFill>
              </a:rPr>
              <a:t> </a:t>
            </a:r>
            <a:r>
              <a:rPr lang="el-GR" dirty="0" err="1">
                <a:solidFill>
                  <a:schemeClr val="tx1"/>
                </a:solidFill>
              </a:rPr>
              <a:t>date</a:t>
            </a:r>
            <a:r>
              <a:rPr lang="el-GR" dirty="0">
                <a:solidFill>
                  <a:schemeClr val="tx1"/>
                </a:solidFill>
              </a:rPr>
              <a:t>: 07-21-20</a:t>
            </a:r>
          </a:p>
          <a:p>
            <a:r>
              <a:rPr lang="el-GR" dirty="0">
                <a:solidFill>
                  <a:schemeClr val="tx1"/>
                </a:solidFill>
              </a:rPr>
              <a:t>-Τελική δαπάνη έργου</a:t>
            </a:r>
            <a:r>
              <a:rPr lang="en-US" dirty="0">
                <a:solidFill>
                  <a:schemeClr val="tx1"/>
                </a:solidFill>
              </a:rPr>
              <a:t>:  835.165,79</a:t>
            </a:r>
            <a:r>
              <a:rPr lang="el-GR" dirty="0">
                <a:solidFill>
                  <a:schemeClr val="tx1"/>
                </a:solidFill>
              </a:rPr>
              <a:t> €</a:t>
            </a:r>
            <a:r>
              <a:rPr lang="en-US" dirty="0">
                <a:solidFill>
                  <a:schemeClr val="tx1"/>
                </a:solidFill>
              </a:rPr>
              <a:t>     </a:t>
            </a:r>
            <a:r>
              <a:rPr lang="el-GR" dirty="0">
                <a:solidFill>
                  <a:schemeClr val="tx1"/>
                </a:solidFill>
              </a:rPr>
              <a:t> </a:t>
            </a:r>
            <a:r>
              <a:rPr lang="el-GR" dirty="0" err="1">
                <a:solidFill>
                  <a:schemeClr val="tx1"/>
                </a:solidFill>
              </a:rPr>
              <a:t>Final</a:t>
            </a:r>
            <a:r>
              <a:rPr lang="el-GR" dirty="0">
                <a:solidFill>
                  <a:schemeClr val="tx1"/>
                </a:solidFill>
              </a:rPr>
              <a:t> </a:t>
            </a:r>
            <a:r>
              <a:rPr lang="el-GR" dirty="0" err="1">
                <a:solidFill>
                  <a:schemeClr val="tx1"/>
                </a:solidFill>
              </a:rPr>
              <a:t>project</a:t>
            </a:r>
            <a:r>
              <a:rPr lang="el-GR" dirty="0">
                <a:solidFill>
                  <a:schemeClr val="tx1"/>
                </a:solidFill>
              </a:rPr>
              <a:t> </a:t>
            </a:r>
            <a:r>
              <a:rPr lang="el-GR" dirty="0" err="1">
                <a:solidFill>
                  <a:schemeClr val="tx1"/>
                </a:solidFill>
              </a:rPr>
              <a:t>cost</a:t>
            </a:r>
            <a:r>
              <a:rPr lang="el-GR" dirty="0">
                <a:solidFill>
                  <a:schemeClr val="tx1"/>
                </a:solidFill>
              </a:rPr>
              <a:t>: €835,165.79</a:t>
            </a:r>
          </a:p>
          <a:p>
            <a:endParaRPr lang="el-GR" dirty="0"/>
          </a:p>
          <a:p>
            <a:endParaRPr lang="el-GR" dirty="0"/>
          </a:p>
          <a:p>
            <a:endParaRPr lang="el-GR" dirty="0"/>
          </a:p>
        </p:txBody>
      </p:sp>
      <p:sp>
        <p:nvSpPr>
          <p:cNvPr id="5" name="Θέση υποσέλιδου 4">
            <a:extLst>
              <a:ext uri="{FF2B5EF4-FFF2-40B4-BE49-F238E27FC236}">
                <a16:creationId xmlns:a16="http://schemas.microsoft.com/office/drawing/2014/main" id="{D91BFEA3-F511-42A2-AA9A-728E58E524DE}"/>
              </a:ext>
            </a:extLst>
          </p:cNvPr>
          <p:cNvSpPr>
            <a:spLocks noGrp="1"/>
          </p:cNvSpPr>
          <p:nvPr>
            <p:ph type="ftr" sz="quarter" idx="11"/>
          </p:nvPr>
        </p:nvSpPr>
        <p:spPr/>
        <p:txBody>
          <a:bodyPr/>
          <a:lstStyle/>
          <a:p>
            <a:r>
              <a:rPr lang="en-US" dirty="0"/>
              <a:t>Final Conference, </a:t>
            </a:r>
            <a:r>
              <a:rPr lang="en-US" dirty="0" err="1"/>
              <a:t>Serres</a:t>
            </a:r>
            <a:r>
              <a:rPr lang="en-US" dirty="0"/>
              <a:t>, Greece, 21st of November  2023</a:t>
            </a:r>
            <a:endParaRPr lang="el-GR" dirty="0"/>
          </a:p>
        </p:txBody>
      </p:sp>
      <p:sp>
        <p:nvSpPr>
          <p:cNvPr id="8" name="Rectangle 2">
            <a:extLst>
              <a:ext uri="{FF2B5EF4-FFF2-40B4-BE49-F238E27FC236}">
                <a16:creationId xmlns:a16="http://schemas.microsoft.com/office/drawing/2014/main" id="{5941B2AD-311F-45E7-8053-C4EB65B8C44D}"/>
              </a:ext>
            </a:extLst>
          </p:cNvPr>
          <p:cNvSpPr>
            <a:spLocks noChangeArrowheads="1"/>
          </p:cNvSpPr>
          <p:nvPr/>
        </p:nvSpPr>
        <p:spPr bwMode="auto">
          <a:xfrm>
            <a:off x="0" y="43934"/>
            <a:ext cx="1142459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sz="1000" b="1" dirty="0"/>
              <a:t>     </a:t>
            </a:r>
            <a:r>
              <a:rPr lang="en-US" sz="1000" b="1" u="sng" dirty="0"/>
              <a:t>  </a:t>
            </a:r>
            <a:r>
              <a:rPr lang="el-GR" b="1" u="sng" dirty="0"/>
              <a:t>Έργο</a:t>
            </a:r>
            <a:r>
              <a:rPr lang="en-US" b="1" u="sng" dirty="0"/>
              <a:t> No1:</a:t>
            </a:r>
            <a:r>
              <a:rPr lang="el-GR" b="1" u="sng" dirty="0"/>
              <a:t>  </a:t>
            </a:r>
            <a:r>
              <a:rPr lang="el-GR" u="sng" dirty="0"/>
              <a:t>"</a:t>
            </a:r>
            <a:r>
              <a:rPr lang="el-GR" i="1" u="sng" dirty="0"/>
              <a:t>ΣΤΕΓΑΝΩΣΗ ΣΕ ΤΜΗΜΑΤΑ ΤΟΥ ΑΝΑΤΟΛΙΚΟΥ ΑΝΑΧΩΜΑΤΟΣ ΚΕΡΚΙΝΗΣ "</a:t>
            </a:r>
            <a:endParaRPr kumimoji="0" lang="el-GR" altLang="el-GR" b="0" i="0" u="none" strike="noStrike" cap="none" normalizeH="0" baseline="0" dirty="0">
              <a:ln>
                <a:noFill/>
              </a:ln>
              <a:solidFill>
                <a:schemeClr val="tx1"/>
              </a:solidFill>
              <a:effectLst/>
              <a:latin typeface="Arial" panose="020B0604020202020204" pitchFamily="34" charset="0"/>
            </a:endParaRPr>
          </a:p>
        </p:txBody>
      </p:sp>
      <p:pic>
        <p:nvPicPr>
          <p:cNvPr id="9" name="Εικόνα 8">
            <a:extLst>
              <a:ext uri="{FF2B5EF4-FFF2-40B4-BE49-F238E27FC236}">
                <a16:creationId xmlns:a16="http://schemas.microsoft.com/office/drawing/2014/main" id="{CD84F2FE-0082-4C65-B951-FF412C947EFE}"/>
              </a:ext>
            </a:extLst>
          </p:cNvPr>
          <p:cNvPicPr>
            <a:picLocks noChangeAspect="1"/>
          </p:cNvPicPr>
          <p:nvPr/>
        </p:nvPicPr>
        <p:blipFill>
          <a:blip r:embed="rId2"/>
          <a:stretch>
            <a:fillRect/>
          </a:stretch>
        </p:blipFill>
        <p:spPr>
          <a:xfrm>
            <a:off x="4439816" y="457202"/>
            <a:ext cx="7294984" cy="5760640"/>
          </a:xfrm>
          <a:prstGeom prst="rect">
            <a:avLst/>
          </a:prstGeom>
          <a:ln w="38100">
            <a:solidFill>
              <a:schemeClr val="accent3"/>
            </a:solidFill>
          </a:ln>
        </p:spPr>
      </p:pic>
      <p:sp>
        <p:nvSpPr>
          <p:cNvPr id="11" name="Θέση περιεχομένου 10">
            <a:extLst>
              <a:ext uri="{FF2B5EF4-FFF2-40B4-BE49-F238E27FC236}">
                <a16:creationId xmlns:a16="http://schemas.microsoft.com/office/drawing/2014/main" id="{FDF34E2C-D45D-45F2-A09B-A9C924B064FE}"/>
              </a:ext>
            </a:extLst>
          </p:cNvPr>
          <p:cNvSpPr>
            <a:spLocks noGrp="1"/>
          </p:cNvSpPr>
          <p:nvPr>
            <p:ph idx="1"/>
          </p:nvPr>
        </p:nvSpPr>
        <p:spPr/>
        <p:txBody>
          <a:bodyPr/>
          <a:lstStyle/>
          <a:p>
            <a:endParaRPr lang="el-GR" dirty="0"/>
          </a:p>
        </p:txBody>
      </p:sp>
    </p:spTree>
    <p:extLst>
      <p:ext uri="{BB962C8B-B14F-4D97-AF65-F5344CB8AC3E}">
        <p14:creationId xmlns:p14="http://schemas.microsoft.com/office/powerpoint/2010/main" val="157740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κειμένου 3">
            <a:extLst>
              <a:ext uri="{FF2B5EF4-FFF2-40B4-BE49-F238E27FC236}">
                <a16:creationId xmlns:a16="http://schemas.microsoft.com/office/drawing/2014/main" id="{376E710C-97C6-4FD5-977E-074E86CE1659}"/>
              </a:ext>
            </a:extLst>
          </p:cNvPr>
          <p:cNvSpPr>
            <a:spLocks noGrp="1"/>
          </p:cNvSpPr>
          <p:nvPr>
            <p:ph type="body" sz="half" idx="2"/>
          </p:nvPr>
        </p:nvSpPr>
        <p:spPr>
          <a:xfrm>
            <a:off x="457200" y="544564"/>
            <a:ext cx="3406552" cy="5760640"/>
          </a:xfrm>
          <a:ln>
            <a:noFill/>
          </a:ln>
        </p:spPr>
        <p:txBody>
          <a:bodyPr>
            <a:normAutofit fontScale="85000" lnSpcReduction="20000"/>
          </a:bodyPr>
          <a:lstStyle/>
          <a:p>
            <a:r>
              <a:rPr lang="el-GR" sz="1600" dirty="0">
                <a:solidFill>
                  <a:schemeClr val="tx1"/>
                </a:solidFill>
              </a:rPr>
              <a:t>Προϋπολογισμός-</a:t>
            </a:r>
            <a:r>
              <a:rPr lang="en-US" sz="1600" dirty="0">
                <a:solidFill>
                  <a:schemeClr val="tx1"/>
                </a:solidFill>
              </a:rPr>
              <a:t>budget:</a:t>
            </a:r>
            <a:r>
              <a:rPr lang="el-GR" sz="1600" dirty="0">
                <a:solidFill>
                  <a:schemeClr val="tx1"/>
                </a:solidFill>
              </a:rPr>
              <a:t> 4.000.000,0 €</a:t>
            </a:r>
          </a:p>
          <a:p>
            <a:r>
              <a:rPr lang="el-GR" sz="1600" dirty="0">
                <a:solidFill>
                  <a:schemeClr val="tx1"/>
                </a:solidFill>
              </a:rPr>
              <a:t>- Χρηματοδότηση</a:t>
            </a:r>
            <a:r>
              <a:rPr lang="en-US" sz="1600" dirty="0">
                <a:solidFill>
                  <a:schemeClr val="tx1"/>
                </a:solidFill>
              </a:rPr>
              <a:t>:</a:t>
            </a:r>
            <a:endParaRPr lang="el-GR" sz="1600" dirty="0">
              <a:solidFill>
                <a:schemeClr val="tx1"/>
              </a:solidFill>
            </a:endParaRPr>
          </a:p>
          <a:p>
            <a:r>
              <a:rPr lang="el-GR" sz="1600" dirty="0">
                <a:solidFill>
                  <a:schemeClr val="tx1"/>
                </a:solidFill>
              </a:rPr>
              <a:t>α) το πρόγραμμα INTERREG «Ελλάδα – Βουλγαρία 2014-2020», </a:t>
            </a:r>
            <a:r>
              <a:rPr lang="el-GR" sz="1600" dirty="0" err="1">
                <a:solidFill>
                  <a:schemeClr val="tx1"/>
                </a:solidFill>
              </a:rPr>
              <a:t>Εναριθ</a:t>
            </a:r>
            <a:r>
              <a:rPr lang="el-GR" sz="1600" dirty="0">
                <a:solidFill>
                  <a:schemeClr val="tx1"/>
                </a:solidFill>
              </a:rPr>
              <a:t>. έργου: 2017ΕΠ20860019 της ΣΑ ΕΠ2086 «FLOOD PROTECTION» με ποσό 1.468.759,4 € και</a:t>
            </a:r>
          </a:p>
          <a:p>
            <a:r>
              <a:rPr lang="el-GR" sz="1600" dirty="0">
                <a:solidFill>
                  <a:schemeClr val="tx1"/>
                </a:solidFill>
              </a:rPr>
              <a:t>β) την ΣΑ ΕΠ008, με </a:t>
            </a:r>
            <a:r>
              <a:rPr lang="el-GR" sz="1600" dirty="0" err="1">
                <a:solidFill>
                  <a:schemeClr val="tx1"/>
                </a:solidFill>
              </a:rPr>
              <a:t>Ενάριθ</a:t>
            </a:r>
            <a:r>
              <a:rPr lang="el-GR" sz="1600" dirty="0">
                <a:solidFill>
                  <a:schemeClr val="tx1"/>
                </a:solidFill>
              </a:rPr>
              <a:t>. έργου: 2019ΕΠ00800010 με ποσό 2.531.240,6 €.</a:t>
            </a:r>
          </a:p>
          <a:p>
            <a:r>
              <a:rPr lang="el-GR" sz="1600" dirty="0">
                <a:solidFill>
                  <a:schemeClr val="tx1"/>
                </a:solidFill>
              </a:rPr>
              <a:t>-Ανάδοχος </a:t>
            </a:r>
            <a:r>
              <a:rPr lang="en-US" sz="1600" dirty="0">
                <a:solidFill>
                  <a:schemeClr val="tx1"/>
                </a:solidFill>
              </a:rPr>
              <a:t>-Contractor</a:t>
            </a:r>
            <a:r>
              <a:rPr lang="el-GR" sz="1600" dirty="0">
                <a:solidFill>
                  <a:schemeClr val="tx1"/>
                </a:solidFill>
              </a:rPr>
              <a:t> </a:t>
            </a:r>
            <a:r>
              <a:rPr lang="en-US" sz="1600" dirty="0">
                <a:solidFill>
                  <a:schemeClr val="tx1"/>
                </a:solidFill>
              </a:rPr>
              <a:t>:KE</a:t>
            </a:r>
            <a:r>
              <a:rPr lang="el-GR" sz="1600" dirty="0">
                <a:solidFill>
                  <a:schemeClr val="tx1"/>
                </a:solidFill>
              </a:rPr>
              <a:t>ΠΑ ΑΤΤΙΚΗΣ ΑΤΕ</a:t>
            </a:r>
            <a:endParaRPr lang="en-US" sz="1600" dirty="0">
              <a:solidFill>
                <a:schemeClr val="tx1"/>
              </a:solidFill>
            </a:endParaRPr>
          </a:p>
          <a:p>
            <a:r>
              <a:rPr lang="en-US" sz="1600" dirty="0">
                <a:solidFill>
                  <a:schemeClr val="tx1"/>
                </a:solidFill>
              </a:rPr>
              <a:t>-</a:t>
            </a:r>
            <a:r>
              <a:rPr lang="el-GR" sz="1600" dirty="0">
                <a:solidFill>
                  <a:schemeClr val="tx1"/>
                </a:solidFill>
              </a:rPr>
              <a:t>Έκπτωση</a:t>
            </a:r>
            <a:r>
              <a:rPr lang="en-US" sz="1600" dirty="0">
                <a:solidFill>
                  <a:schemeClr val="tx1"/>
                </a:solidFill>
              </a:rPr>
              <a:t>-</a:t>
            </a:r>
            <a:r>
              <a:rPr lang="el-GR" sz="1600" dirty="0">
                <a:solidFill>
                  <a:schemeClr val="tx1"/>
                </a:solidFill>
              </a:rPr>
              <a:t> </a:t>
            </a:r>
            <a:r>
              <a:rPr lang="en-US" sz="1600" dirty="0">
                <a:solidFill>
                  <a:schemeClr val="tx1"/>
                </a:solidFill>
              </a:rPr>
              <a:t>discount</a:t>
            </a:r>
            <a:r>
              <a:rPr lang="el-GR" sz="1600" dirty="0">
                <a:solidFill>
                  <a:schemeClr val="tx1"/>
                </a:solidFill>
              </a:rPr>
              <a:t> </a:t>
            </a:r>
            <a:r>
              <a:rPr lang="en-US" sz="1600" dirty="0">
                <a:solidFill>
                  <a:schemeClr val="tx1"/>
                </a:solidFill>
              </a:rPr>
              <a:t>:</a:t>
            </a:r>
            <a:r>
              <a:rPr lang="el-GR" sz="1600" dirty="0">
                <a:solidFill>
                  <a:schemeClr val="tx1"/>
                </a:solidFill>
              </a:rPr>
              <a:t>55,31%</a:t>
            </a:r>
          </a:p>
          <a:p>
            <a:r>
              <a:rPr lang="el-GR" sz="1600" dirty="0">
                <a:solidFill>
                  <a:schemeClr val="tx1"/>
                </a:solidFill>
              </a:rPr>
              <a:t>-Υπογραφή σύμβασης στις 25/06/2021 ποσού  1.787.777,70€</a:t>
            </a:r>
            <a:endParaRPr lang="en-US" sz="1600" dirty="0">
              <a:solidFill>
                <a:schemeClr val="tx1"/>
              </a:solidFill>
            </a:endParaRPr>
          </a:p>
          <a:p>
            <a:r>
              <a:rPr lang="el-GR" sz="1600" dirty="0" err="1">
                <a:solidFill>
                  <a:schemeClr val="tx1"/>
                </a:solidFill>
              </a:rPr>
              <a:t>Signing</a:t>
            </a:r>
            <a:r>
              <a:rPr lang="el-GR" sz="1600" dirty="0">
                <a:solidFill>
                  <a:schemeClr val="tx1"/>
                </a:solidFill>
              </a:rPr>
              <a:t> of </a:t>
            </a:r>
            <a:r>
              <a:rPr lang="el-GR" sz="1600" dirty="0" err="1">
                <a:solidFill>
                  <a:schemeClr val="tx1"/>
                </a:solidFill>
              </a:rPr>
              <a:t>contract</a:t>
            </a:r>
            <a:r>
              <a:rPr lang="el-GR" sz="1600" dirty="0">
                <a:solidFill>
                  <a:schemeClr val="tx1"/>
                </a:solidFill>
              </a:rPr>
              <a:t> on </a:t>
            </a:r>
            <a:r>
              <a:rPr lang="en-US" sz="1600" dirty="0">
                <a:solidFill>
                  <a:schemeClr val="tx1"/>
                </a:solidFill>
              </a:rPr>
              <a:t>25/06/21</a:t>
            </a:r>
            <a:r>
              <a:rPr lang="el-GR" sz="1600" dirty="0">
                <a:solidFill>
                  <a:schemeClr val="tx1"/>
                </a:solidFill>
              </a:rPr>
              <a:t> </a:t>
            </a:r>
            <a:r>
              <a:rPr lang="el-GR" sz="1600" dirty="0" err="1">
                <a:solidFill>
                  <a:schemeClr val="tx1"/>
                </a:solidFill>
              </a:rPr>
              <a:t>amount</a:t>
            </a:r>
            <a:r>
              <a:rPr lang="el-GR" sz="1600" dirty="0">
                <a:solidFill>
                  <a:schemeClr val="tx1"/>
                </a:solidFill>
              </a:rPr>
              <a:t> </a:t>
            </a:r>
            <a:r>
              <a:rPr lang="en-US" sz="1600" dirty="0">
                <a:solidFill>
                  <a:schemeClr val="tx1"/>
                </a:solidFill>
              </a:rPr>
              <a:t>of</a:t>
            </a:r>
            <a:r>
              <a:rPr lang="el-GR" sz="1600" dirty="0">
                <a:solidFill>
                  <a:schemeClr val="tx1"/>
                </a:solidFill>
              </a:rPr>
              <a:t> 1.787.777,70€</a:t>
            </a:r>
            <a:endParaRPr lang="en-US" sz="1600" dirty="0">
              <a:solidFill>
                <a:schemeClr val="tx1"/>
              </a:solidFill>
            </a:endParaRPr>
          </a:p>
          <a:p>
            <a:r>
              <a:rPr lang="el-GR" sz="1600" dirty="0">
                <a:solidFill>
                  <a:schemeClr val="tx1"/>
                </a:solidFill>
              </a:rPr>
              <a:t>-Προθεσμία περαίωσης </a:t>
            </a:r>
            <a:r>
              <a:rPr lang="en-US" sz="1600" dirty="0">
                <a:solidFill>
                  <a:schemeClr val="tx1"/>
                </a:solidFill>
              </a:rPr>
              <a:t>:</a:t>
            </a:r>
            <a:r>
              <a:rPr lang="el-GR" sz="1600" dirty="0">
                <a:solidFill>
                  <a:schemeClr val="tx1"/>
                </a:solidFill>
              </a:rPr>
              <a:t> </a:t>
            </a:r>
            <a:r>
              <a:rPr lang="en-US" sz="1600" dirty="0">
                <a:solidFill>
                  <a:schemeClr val="tx1"/>
                </a:solidFill>
              </a:rPr>
              <a:t>20 </a:t>
            </a:r>
            <a:r>
              <a:rPr lang="el-GR" sz="1600" dirty="0">
                <a:solidFill>
                  <a:schemeClr val="tx1"/>
                </a:solidFill>
              </a:rPr>
              <a:t>μήνες</a:t>
            </a:r>
            <a:endParaRPr lang="en-US" sz="1600" dirty="0">
              <a:solidFill>
                <a:schemeClr val="tx1"/>
              </a:solidFill>
            </a:endParaRPr>
          </a:p>
          <a:p>
            <a:r>
              <a:rPr lang="el-GR" sz="1600" dirty="0" err="1">
                <a:solidFill>
                  <a:schemeClr val="tx1"/>
                </a:solidFill>
              </a:rPr>
              <a:t>Expiration</a:t>
            </a:r>
            <a:r>
              <a:rPr lang="el-GR" sz="1600" dirty="0">
                <a:solidFill>
                  <a:schemeClr val="tx1"/>
                </a:solidFill>
              </a:rPr>
              <a:t> </a:t>
            </a:r>
            <a:r>
              <a:rPr lang="el-GR" sz="1600" dirty="0" err="1">
                <a:solidFill>
                  <a:schemeClr val="tx1"/>
                </a:solidFill>
              </a:rPr>
              <a:t>period</a:t>
            </a:r>
            <a:r>
              <a:rPr lang="el-GR" sz="1600" dirty="0">
                <a:solidFill>
                  <a:schemeClr val="tx1"/>
                </a:solidFill>
              </a:rPr>
              <a:t>: </a:t>
            </a:r>
            <a:r>
              <a:rPr lang="en-US" sz="1600" dirty="0">
                <a:solidFill>
                  <a:schemeClr val="tx1"/>
                </a:solidFill>
              </a:rPr>
              <a:t>20</a:t>
            </a:r>
            <a:r>
              <a:rPr lang="el-GR" sz="1600" dirty="0">
                <a:solidFill>
                  <a:schemeClr val="tx1"/>
                </a:solidFill>
              </a:rPr>
              <a:t> </a:t>
            </a:r>
            <a:r>
              <a:rPr lang="el-GR" sz="1600" dirty="0" err="1">
                <a:solidFill>
                  <a:schemeClr val="tx1"/>
                </a:solidFill>
              </a:rPr>
              <a:t>months</a:t>
            </a:r>
            <a:endParaRPr lang="en-US" sz="1600" dirty="0">
              <a:solidFill>
                <a:schemeClr val="tx1"/>
              </a:solidFill>
            </a:endParaRPr>
          </a:p>
          <a:p>
            <a:r>
              <a:rPr lang="el-GR" sz="1600" dirty="0">
                <a:solidFill>
                  <a:schemeClr val="tx1"/>
                </a:solidFill>
              </a:rPr>
              <a:t>-Ημερομηνία περαίωσης έργου</a:t>
            </a:r>
            <a:r>
              <a:rPr lang="en-US" sz="1600" dirty="0">
                <a:solidFill>
                  <a:schemeClr val="tx1"/>
                </a:solidFill>
              </a:rPr>
              <a:t>: 2</a:t>
            </a:r>
            <a:r>
              <a:rPr lang="el-GR" sz="1600" dirty="0">
                <a:solidFill>
                  <a:schemeClr val="tx1"/>
                </a:solidFill>
              </a:rPr>
              <a:t>4</a:t>
            </a:r>
            <a:r>
              <a:rPr lang="en-US" sz="1600" dirty="0">
                <a:solidFill>
                  <a:schemeClr val="tx1"/>
                </a:solidFill>
              </a:rPr>
              <a:t>-0</a:t>
            </a:r>
            <a:r>
              <a:rPr lang="el-GR" sz="1600" dirty="0">
                <a:solidFill>
                  <a:schemeClr val="tx1"/>
                </a:solidFill>
              </a:rPr>
              <a:t>2</a:t>
            </a:r>
            <a:r>
              <a:rPr lang="en-US" sz="1600" dirty="0">
                <a:solidFill>
                  <a:schemeClr val="tx1"/>
                </a:solidFill>
              </a:rPr>
              <a:t>-202</a:t>
            </a:r>
            <a:r>
              <a:rPr lang="el-GR" sz="1600" dirty="0">
                <a:solidFill>
                  <a:schemeClr val="tx1"/>
                </a:solidFill>
              </a:rPr>
              <a:t>3</a:t>
            </a:r>
            <a:endParaRPr lang="en-US" sz="1600" dirty="0">
              <a:solidFill>
                <a:schemeClr val="tx1"/>
              </a:solidFill>
            </a:endParaRPr>
          </a:p>
          <a:p>
            <a:r>
              <a:rPr lang="el-GR" sz="1600" dirty="0">
                <a:solidFill>
                  <a:schemeClr val="tx1"/>
                </a:solidFill>
              </a:rPr>
              <a:t>Ημερομηνία περαίωσης έργου</a:t>
            </a:r>
            <a:r>
              <a:rPr lang="en-US" sz="1600" dirty="0">
                <a:solidFill>
                  <a:schemeClr val="tx1"/>
                </a:solidFill>
              </a:rPr>
              <a:t>:24-02-2023</a:t>
            </a:r>
            <a:endParaRPr lang="el-GR" sz="1600" dirty="0">
              <a:solidFill>
                <a:schemeClr val="tx1"/>
              </a:solidFill>
            </a:endParaRPr>
          </a:p>
          <a:p>
            <a:r>
              <a:rPr lang="el-GR" sz="1600" dirty="0">
                <a:solidFill>
                  <a:schemeClr val="tx1"/>
                </a:solidFill>
              </a:rPr>
              <a:t>-Τελική δαπάνη έργου</a:t>
            </a:r>
            <a:r>
              <a:rPr lang="en-US" sz="1600" dirty="0">
                <a:solidFill>
                  <a:schemeClr val="tx1"/>
                </a:solidFill>
              </a:rPr>
              <a:t>:  </a:t>
            </a:r>
            <a:r>
              <a:rPr lang="el-GR" sz="1600" dirty="0">
                <a:solidFill>
                  <a:schemeClr val="tx1"/>
                </a:solidFill>
              </a:rPr>
              <a:t>1.</a:t>
            </a:r>
            <a:r>
              <a:rPr lang="en-US" sz="1600" dirty="0">
                <a:solidFill>
                  <a:schemeClr val="tx1"/>
                </a:solidFill>
              </a:rPr>
              <a:t>8</a:t>
            </a:r>
            <a:r>
              <a:rPr lang="el-GR" sz="1600" dirty="0">
                <a:solidFill>
                  <a:schemeClr val="tx1"/>
                </a:solidFill>
              </a:rPr>
              <a:t>04</a:t>
            </a:r>
            <a:r>
              <a:rPr lang="en-US" sz="1600" dirty="0">
                <a:solidFill>
                  <a:schemeClr val="tx1"/>
                </a:solidFill>
              </a:rPr>
              <a:t>.</a:t>
            </a:r>
            <a:r>
              <a:rPr lang="el-GR" sz="1600" dirty="0">
                <a:solidFill>
                  <a:schemeClr val="tx1"/>
                </a:solidFill>
              </a:rPr>
              <a:t>901</a:t>
            </a:r>
            <a:r>
              <a:rPr lang="en-US" sz="1600" dirty="0">
                <a:solidFill>
                  <a:schemeClr val="tx1"/>
                </a:solidFill>
              </a:rPr>
              <a:t>,</a:t>
            </a:r>
            <a:r>
              <a:rPr lang="el-GR" sz="1600" dirty="0">
                <a:solidFill>
                  <a:schemeClr val="tx1"/>
                </a:solidFill>
              </a:rPr>
              <a:t>58 €</a:t>
            </a:r>
            <a:endParaRPr lang="en-US" sz="1600" dirty="0">
              <a:solidFill>
                <a:schemeClr val="tx1"/>
              </a:solidFill>
            </a:endParaRPr>
          </a:p>
          <a:p>
            <a:r>
              <a:rPr lang="el-GR" sz="1600" dirty="0" err="1">
                <a:solidFill>
                  <a:schemeClr val="tx1"/>
                </a:solidFill>
              </a:rPr>
              <a:t>Final</a:t>
            </a:r>
            <a:r>
              <a:rPr lang="el-GR" sz="1600" dirty="0">
                <a:solidFill>
                  <a:schemeClr val="tx1"/>
                </a:solidFill>
              </a:rPr>
              <a:t> </a:t>
            </a:r>
            <a:r>
              <a:rPr lang="el-GR" sz="1600" dirty="0" err="1">
                <a:solidFill>
                  <a:schemeClr val="tx1"/>
                </a:solidFill>
              </a:rPr>
              <a:t>project</a:t>
            </a:r>
            <a:r>
              <a:rPr lang="el-GR" sz="1600" dirty="0">
                <a:solidFill>
                  <a:schemeClr val="tx1"/>
                </a:solidFill>
              </a:rPr>
              <a:t> </a:t>
            </a:r>
            <a:r>
              <a:rPr lang="el-GR" sz="1600" dirty="0" err="1">
                <a:solidFill>
                  <a:schemeClr val="tx1"/>
                </a:solidFill>
              </a:rPr>
              <a:t>cost</a:t>
            </a:r>
            <a:r>
              <a:rPr lang="el-GR" sz="1600" dirty="0">
                <a:solidFill>
                  <a:schemeClr val="tx1"/>
                </a:solidFill>
              </a:rPr>
              <a:t>: €1.</a:t>
            </a:r>
            <a:r>
              <a:rPr lang="en-US" sz="1600" dirty="0">
                <a:solidFill>
                  <a:schemeClr val="tx1"/>
                </a:solidFill>
              </a:rPr>
              <a:t>8</a:t>
            </a:r>
            <a:r>
              <a:rPr lang="el-GR" sz="1600" dirty="0">
                <a:solidFill>
                  <a:schemeClr val="tx1"/>
                </a:solidFill>
              </a:rPr>
              <a:t>04</a:t>
            </a:r>
            <a:r>
              <a:rPr lang="en-US" sz="1600" dirty="0">
                <a:solidFill>
                  <a:schemeClr val="tx1"/>
                </a:solidFill>
              </a:rPr>
              <a:t>.</a:t>
            </a:r>
            <a:r>
              <a:rPr lang="el-GR" sz="1600" dirty="0">
                <a:solidFill>
                  <a:schemeClr val="tx1"/>
                </a:solidFill>
              </a:rPr>
              <a:t>901</a:t>
            </a:r>
            <a:r>
              <a:rPr lang="en-US" sz="1600" dirty="0">
                <a:solidFill>
                  <a:schemeClr val="tx1"/>
                </a:solidFill>
              </a:rPr>
              <a:t>,</a:t>
            </a:r>
            <a:r>
              <a:rPr lang="el-GR" sz="1600" dirty="0">
                <a:solidFill>
                  <a:schemeClr val="tx1"/>
                </a:solidFill>
              </a:rPr>
              <a:t>58</a:t>
            </a:r>
            <a:endParaRPr lang="el-GR" dirty="0">
              <a:solidFill>
                <a:schemeClr val="tx1"/>
              </a:solidFill>
            </a:endParaRPr>
          </a:p>
          <a:p>
            <a:endParaRPr lang="el-GR" dirty="0"/>
          </a:p>
          <a:p>
            <a:endParaRPr lang="el-GR" dirty="0"/>
          </a:p>
        </p:txBody>
      </p:sp>
      <p:sp>
        <p:nvSpPr>
          <p:cNvPr id="5" name="Θέση υποσέλιδου 4">
            <a:extLst>
              <a:ext uri="{FF2B5EF4-FFF2-40B4-BE49-F238E27FC236}">
                <a16:creationId xmlns:a16="http://schemas.microsoft.com/office/drawing/2014/main" id="{D91BFEA3-F511-42A2-AA9A-728E58E524DE}"/>
              </a:ext>
            </a:extLst>
          </p:cNvPr>
          <p:cNvSpPr>
            <a:spLocks noGrp="1"/>
          </p:cNvSpPr>
          <p:nvPr>
            <p:ph type="ftr" sz="quarter" idx="11"/>
          </p:nvPr>
        </p:nvSpPr>
        <p:spPr/>
        <p:txBody>
          <a:bodyPr/>
          <a:lstStyle/>
          <a:p>
            <a:r>
              <a:rPr lang="en-US" dirty="0"/>
              <a:t>Final Conference, </a:t>
            </a:r>
            <a:r>
              <a:rPr lang="en-US" dirty="0" err="1"/>
              <a:t>Serres</a:t>
            </a:r>
            <a:r>
              <a:rPr lang="en-US" dirty="0"/>
              <a:t>, Greece, 21st of November  2023</a:t>
            </a:r>
            <a:endParaRPr lang="el-GR" dirty="0"/>
          </a:p>
        </p:txBody>
      </p:sp>
      <p:sp>
        <p:nvSpPr>
          <p:cNvPr id="8" name="Rectangle 2">
            <a:extLst>
              <a:ext uri="{FF2B5EF4-FFF2-40B4-BE49-F238E27FC236}">
                <a16:creationId xmlns:a16="http://schemas.microsoft.com/office/drawing/2014/main" id="{5941B2AD-311F-45E7-8053-C4EB65B8C44D}"/>
              </a:ext>
            </a:extLst>
          </p:cNvPr>
          <p:cNvSpPr>
            <a:spLocks noChangeArrowheads="1"/>
          </p:cNvSpPr>
          <p:nvPr/>
        </p:nvSpPr>
        <p:spPr bwMode="auto">
          <a:xfrm>
            <a:off x="0" y="43934"/>
            <a:ext cx="1142459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sz="1000" b="1" dirty="0"/>
              <a:t>     </a:t>
            </a:r>
            <a:r>
              <a:rPr lang="en-US" sz="1000" b="1" u="sng" dirty="0"/>
              <a:t>  </a:t>
            </a:r>
            <a:r>
              <a:rPr lang="el-GR" b="1" u="sng" dirty="0"/>
              <a:t>Έργο</a:t>
            </a:r>
            <a:r>
              <a:rPr lang="en-US" b="1" u="sng" dirty="0"/>
              <a:t> No2:</a:t>
            </a:r>
            <a:r>
              <a:rPr lang="el-GR" b="1" u="sng" dirty="0"/>
              <a:t>  </a:t>
            </a:r>
            <a:r>
              <a:rPr lang="el-GR" u="sng" dirty="0"/>
              <a:t>"</a:t>
            </a:r>
            <a:r>
              <a:rPr lang="el-GR" i="1" u="sng" dirty="0"/>
              <a:t>ΣΤΕΓΑΝΩΣΗ ΣΕ ΤΜΗΜΑΤΑ ΤΟΥ ΑΝΑΤΟΛΙΚΟΥ ΑΝΑΧΩΜΑΤΟΣ ΚΕΡΚΙΝΗΣ</a:t>
            </a:r>
            <a:r>
              <a:rPr lang="en-US" i="1" u="sng" dirty="0"/>
              <a:t>-</a:t>
            </a:r>
            <a:r>
              <a:rPr lang="el-GR" i="1" u="sng" dirty="0"/>
              <a:t> Γ ΦΑΣΗ "</a:t>
            </a:r>
            <a:endParaRPr kumimoji="0" lang="el-GR" altLang="el-GR" b="0" i="0" u="none" strike="noStrike" cap="none" normalizeH="0" baseline="0" dirty="0">
              <a:ln>
                <a:noFill/>
              </a:ln>
              <a:solidFill>
                <a:schemeClr val="tx1"/>
              </a:solidFill>
              <a:effectLst/>
              <a:latin typeface="Arial" panose="020B0604020202020204" pitchFamily="34" charset="0"/>
            </a:endParaRPr>
          </a:p>
        </p:txBody>
      </p:sp>
      <p:pic>
        <p:nvPicPr>
          <p:cNvPr id="10" name="Θέση περιεχομένου 5">
            <a:extLst>
              <a:ext uri="{FF2B5EF4-FFF2-40B4-BE49-F238E27FC236}">
                <a16:creationId xmlns:a16="http://schemas.microsoft.com/office/drawing/2014/main" id="{1DEB51BE-74DA-43A4-B13A-5D6F3E6ADF95}"/>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95800" y="544564"/>
            <a:ext cx="7560840" cy="5692748"/>
          </a:xfrm>
          <a:prstGeom prst="rect">
            <a:avLst/>
          </a:prstGeom>
          <a:noFill/>
          <a:ln w="38100">
            <a:solidFill>
              <a:schemeClr val="accent3"/>
            </a:solidFill>
          </a:ln>
        </p:spPr>
      </p:pic>
    </p:spTree>
    <p:extLst>
      <p:ext uri="{BB962C8B-B14F-4D97-AF65-F5344CB8AC3E}">
        <p14:creationId xmlns:p14="http://schemas.microsoft.com/office/powerpoint/2010/main" val="1335598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11FBB94-471D-4790-A5F7-AF1527039553}"/>
              </a:ext>
            </a:extLst>
          </p:cNvPr>
          <p:cNvSpPr>
            <a:spLocks noGrp="1"/>
          </p:cNvSpPr>
          <p:nvPr>
            <p:ph type="title"/>
          </p:nvPr>
        </p:nvSpPr>
        <p:spPr>
          <a:xfrm>
            <a:off x="838200" y="365125"/>
            <a:ext cx="10515600" cy="1551707"/>
          </a:xfrm>
        </p:spPr>
        <p:txBody>
          <a:bodyPr>
            <a:normAutofit fontScale="90000"/>
          </a:bodyPr>
          <a:lstStyle/>
          <a:p>
            <a:br>
              <a:rPr lang="el-GR" sz="2000" b="1" i="1" u="sng" dirty="0"/>
            </a:br>
            <a:br>
              <a:rPr lang="el-GR" sz="2000" b="1" i="1" u="sng" dirty="0"/>
            </a:br>
            <a:r>
              <a:rPr lang="el-GR" sz="2000" b="1" i="1" u="sng" dirty="0" err="1"/>
              <a:t>Κατασκευη</a:t>
            </a:r>
            <a:r>
              <a:rPr lang="el-GR" sz="2000" b="1" i="1" u="sng" dirty="0"/>
              <a:t> –Τοποθέτηση  εργοταξίου</a:t>
            </a:r>
            <a:br>
              <a:rPr lang="en-US" sz="2000" b="1" dirty="0"/>
            </a:br>
            <a:r>
              <a:rPr lang="el-GR" sz="2000" dirty="0"/>
              <a:t>Αρχικά, πραγματοποιήθηκε η εγκατάσταση του συγκροτήματος παρασκευής </a:t>
            </a:r>
            <a:r>
              <a:rPr lang="el-GR" sz="2000" dirty="0" err="1"/>
              <a:t>τσιμεντομπεντονίτη</a:t>
            </a:r>
            <a:r>
              <a:rPr lang="el-GR" sz="2000" dirty="0"/>
              <a:t> και οι απαραίτητες</a:t>
            </a:r>
            <a:r>
              <a:rPr lang="en-US" sz="2000" dirty="0"/>
              <a:t> </a:t>
            </a:r>
            <a:r>
              <a:rPr lang="el-GR" sz="2000" dirty="0"/>
              <a:t>εγκαταστάσεις για τις απαιτούμενες δοκιμές σύνθεσης του μίγματος. Η θέση που αναπτύχθηκε το εργοτάξιο και στα δύο έργα επιλέχτηκε βάση της  μορφολογίας του εδάφους και της προσβασιμότητας της κάθε θέσης.</a:t>
            </a:r>
            <a:br>
              <a:rPr lang="el-GR" dirty="0"/>
            </a:br>
            <a:br>
              <a:rPr lang="el-GR" sz="1800" dirty="0"/>
            </a:br>
            <a:br>
              <a:rPr lang="el-GR" sz="1600" dirty="0">
                <a:solidFill>
                  <a:schemeClr val="bg1"/>
                </a:solidFill>
              </a:rPr>
            </a:br>
            <a:br>
              <a:rPr lang="el-GR" sz="1400" dirty="0"/>
            </a:br>
            <a:endParaRPr lang="el-GR" sz="1400" dirty="0"/>
          </a:p>
        </p:txBody>
      </p:sp>
      <p:sp>
        <p:nvSpPr>
          <p:cNvPr id="5" name="Θέση υποσέλιδου 4">
            <a:extLst>
              <a:ext uri="{FF2B5EF4-FFF2-40B4-BE49-F238E27FC236}">
                <a16:creationId xmlns:a16="http://schemas.microsoft.com/office/drawing/2014/main" id="{5E28D4AD-4CE8-4EFB-98CC-27F168D81765}"/>
              </a:ext>
            </a:extLst>
          </p:cNvPr>
          <p:cNvSpPr>
            <a:spLocks noGrp="1"/>
          </p:cNvSpPr>
          <p:nvPr>
            <p:ph type="ftr" sz="quarter" idx="11"/>
          </p:nvPr>
        </p:nvSpPr>
        <p:spPr/>
        <p:txBody>
          <a:bodyPr/>
          <a:lstStyle/>
          <a:p>
            <a:r>
              <a:rPr lang="en-US" dirty="0"/>
              <a:t>Final Conference, </a:t>
            </a:r>
            <a:r>
              <a:rPr lang="en-US" dirty="0" err="1"/>
              <a:t>Serres</a:t>
            </a:r>
            <a:r>
              <a:rPr lang="en-US" dirty="0"/>
              <a:t>, Greece, 21th of November  2023</a:t>
            </a:r>
            <a:endParaRPr lang="el-GR" dirty="0"/>
          </a:p>
        </p:txBody>
      </p:sp>
      <p:pic>
        <p:nvPicPr>
          <p:cNvPr id="11" name="Θέση περιεχομένου 10">
            <a:extLst>
              <a:ext uri="{FF2B5EF4-FFF2-40B4-BE49-F238E27FC236}">
                <a16:creationId xmlns:a16="http://schemas.microsoft.com/office/drawing/2014/main" id="{A5AF6252-5A2D-4F7C-8FDB-0E26C621074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96963" y="1916832"/>
            <a:ext cx="4938712" cy="4032448"/>
          </a:xfrm>
          <a:ln w="38100">
            <a:solidFill>
              <a:schemeClr val="tx1"/>
            </a:solidFill>
          </a:ln>
        </p:spPr>
      </p:pic>
      <p:pic>
        <p:nvPicPr>
          <p:cNvPr id="13" name="Θέση περιεχομένου 12">
            <a:extLst>
              <a:ext uri="{FF2B5EF4-FFF2-40B4-BE49-F238E27FC236}">
                <a16:creationId xmlns:a16="http://schemas.microsoft.com/office/drawing/2014/main" id="{4D45DFCB-ECE9-4CE9-B49F-8E9B881E946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18238" y="1916833"/>
            <a:ext cx="5062338" cy="4032448"/>
          </a:xfrm>
          <a:ln w="38100">
            <a:solidFill>
              <a:schemeClr val="tx1"/>
            </a:solidFill>
          </a:ln>
        </p:spPr>
      </p:pic>
    </p:spTree>
    <p:extLst>
      <p:ext uri="{BB962C8B-B14F-4D97-AF65-F5344CB8AC3E}">
        <p14:creationId xmlns:p14="http://schemas.microsoft.com/office/powerpoint/2010/main" val="3188980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11FBB94-471D-4790-A5F7-AF1527039553}"/>
              </a:ext>
            </a:extLst>
          </p:cNvPr>
          <p:cNvSpPr>
            <a:spLocks noGrp="1"/>
          </p:cNvSpPr>
          <p:nvPr>
            <p:ph type="title"/>
          </p:nvPr>
        </p:nvSpPr>
        <p:spPr>
          <a:xfrm>
            <a:off x="838200" y="365125"/>
            <a:ext cx="10515600" cy="1551707"/>
          </a:xfrm>
        </p:spPr>
        <p:txBody>
          <a:bodyPr>
            <a:normAutofit fontScale="90000"/>
          </a:bodyPr>
          <a:lstStyle/>
          <a:p>
            <a:r>
              <a:rPr lang="el-GR" sz="1800" b="1" i="1" u="sng" dirty="0"/>
              <a:t>Πρώτη </a:t>
            </a:r>
            <a:r>
              <a:rPr lang="el-GR" sz="1800" b="1" i="1" u="sng" dirty="0" err="1"/>
              <a:t>φαση</a:t>
            </a:r>
            <a:r>
              <a:rPr lang="el-GR" sz="1800" b="1" i="1" u="sng" dirty="0"/>
              <a:t> εργασιών</a:t>
            </a:r>
            <a:r>
              <a:rPr lang="en-US" sz="1800" b="1" i="1" u="sng" dirty="0"/>
              <a:t>:</a:t>
            </a:r>
            <a:r>
              <a:rPr lang="el-GR" sz="1800" b="1" i="1" u="sng" dirty="0"/>
              <a:t> </a:t>
            </a:r>
            <a:r>
              <a:rPr lang="el-GR" sz="1800" b="1" i="1" dirty="0" err="1"/>
              <a:t>Κατασκεύη</a:t>
            </a:r>
            <a:r>
              <a:rPr lang="el-GR" sz="1800" b="1" i="1" dirty="0"/>
              <a:t> του Δ/Τ</a:t>
            </a:r>
            <a:br>
              <a:rPr lang="en-US" sz="1800" b="1" dirty="0"/>
            </a:br>
            <a:r>
              <a:rPr lang="el-GR" sz="1800" dirty="0"/>
              <a:t>Ο διαφραγματικός τοίχος κατασκευάζεται επί τόπου, με την εκσκαφή της τάφρου</a:t>
            </a:r>
            <a:r>
              <a:rPr lang="en-US" sz="1800" dirty="0"/>
              <a:t> </a:t>
            </a:r>
            <a:r>
              <a:rPr lang="el-GR" sz="1800" dirty="0"/>
              <a:t>χρησιμοποιώντας ειδική </a:t>
            </a:r>
            <a:r>
              <a:rPr lang="el-GR" sz="1800" dirty="0" err="1"/>
              <a:t>εκσκαπτική</a:t>
            </a:r>
            <a:r>
              <a:rPr lang="el-GR" sz="1800" dirty="0"/>
              <a:t> αρπάγη και παράλληλη πλήρωση της τάφρου με το</a:t>
            </a:r>
            <a:r>
              <a:rPr lang="en-US" sz="1800" dirty="0"/>
              <a:t> </a:t>
            </a:r>
            <a:r>
              <a:rPr lang="el-GR" sz="1800" dirty="0"/>
              <a:t>μίγμα Τσιμέντου-</a:t>
            </a:r>
            <a:r>
              <a:rPr lang="el-GR" sz="1800" dirty="0" err="1"/>
              <a:t>Μπεντονίτη</a:t>
            </a:r>
            <a:r>
              <a:rPr lang="el-GR" sz="1800" dirty="0"/>
              <a:t>. Η τάφρος διατηρείται ανοιχτή κατά τη διάρκεια της εκσκαφής με</a:t>
            </a:r>
            <a:r>
              <a:rPr lang="en-US" sz="1800" dirty="0"/>
              <a:t> </a:t>
            </a:r>
            <a:r>
              <a:rPr lang="el-GR" sz="1800" dirty="0"/>
              <a:t>τη χρήση του μίγματος </a:t>
            </a:r>
            <a:r>
              <a:rPr lang="el-GR" sz="1800" dirty="0" err="1"/>
              <a:t>τσιμεντομπεντονίτη</a:t>
            </a:r>
            <a:r>
              <a:rPr lang="el-GR" sz="1800" dirty="0"/>
              <a:t>. </a:t>
            </a:r>
            <a:br>
              <a:rPr lang="el-GR" sz="1800" dirty="0"/>
            </a:br>
            <a:br>
              <a:rPr lang="el-GR" sz="1600" dirty="0">
                <a:solidFill>
                  <a:schemeClr val="bg1"/>
                </a:solidFill>
              </a:rPr>
            </a:br>
            <a:br>
              <a:rPr lang="el-GR" sz="1400" dirty="0"/>
            </a:br>
            <a:endParaRPr lang="el-GR" sz="1400" dirty="0"/>
          </a:p>
        </p:txBody>
      </p:sp>
      <p:pic>
        <p:nvPicPr>
          <p:cNvPr id="10" name="Θέση περιεχομένου 9">
            <a:extLst>
              <a:ext uri="{FF2B5EF4-FFF2-40B4-BE49-F238E27FC236}">
                <a16:creationId xmlns:a16="http://schemas.microsoft.com/office/drawing/2014/main" id="{BF3F80D7-27B9-42C2-8FC2-897F4FC60F9F}"/>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1132822" y="1562168"/>
            <a:ext cx="4380520" cy="4969769"/>
          </a:xfrm>
          <a:prstGeom prst="rect">
            <a:avLst/>
          </a:prstGeom>
          <a:solidFill>
            <a:srgbClr val="FFFFFF">
              <a:shade val="85000"/>
            </a:srgbClr>
          </a:solidFill>
          <a:ln w="7620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Θέση περιεχομένου 7">
            <a:extLst>
              <a:ext uri="{FF2B5EF4-FFF2-40B4-BE49-F238E27FC236}">
                <a16:creationId xmlns:a16="http://schemas.microsoft.com/office/drawing/2014/main" id="{4C901AB4-7182-4853-A467-831FD3576FA6}"/>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1810139"/>
            <a:ext cx="5396408" cy="4427174"/>
          </a:xfrm>
          <a:ln>
            <a:solidFill>
              <a:schemeClr val="accent6">
                <a:lumMod val="60000"/>
                <a:lumOff val="40000"/>
              </a:schemeClr>
            </a:solidFill>
          </a:ln>
        </p:spPr>
      </p:pic>
      <p:sp>
        <p:nvSpPr>
          <p:cNvPr id="5" name="Θέση υποσέλιδου 4">
            <a:extLst>
              <a:ext uri="{FF2B5EF4-FFF2-40B4-BE49-F238E27FC236}">
                <a16:creationId xmlns:a16="http://schemas.microsoft.com/office/drawing/2014/main" id="{5E28D4AD-4CE8-4EFB-98CC-27F168D81765}"/>
              </a:ext>
            </a:extLst>
          </p:cNvPr>
          <p:cNvSpPr>
            <a:spLocks noGrp="1"/>
          </p:cNvSpPr>
          <p:nvPr>
            <p:ph type="ftr" sz="quarter" idx="11"/>
          </p:nvPr>
        </p:nvSpPr>
        <p:spPr/>
        <p:txBody>
          <a:bodyPr/>
          <a:lstStyle/>
          <a:p>
            <a:r>
              <a:rPr lang="en-US" dirty="0"/>
              <a:t>Final Conference, </a:t>
            </a:r>
            <a:r>
              <a:rPr lang="en-US" dirty="0" err="1"/>
              <a:t>Serres</a:t>
            </a:r>
            <a:r>
              <a:rPr lang="en-US" dirty="0"/>
              <a:t>, Greece, 21th of November  2023</a:t>
            </a:r>
            <a:endParaRPr lang="el-GR" dirty="0"/>
          </a:p>
        </p:txBody>
      </p:sp>
    </p:spTree>
    <p:extLst>
      <p:ext uri="{BB962C8B-B14F-4D97-AF65-F5344CB8AC3E}">
        <p14:creationId xmlns:p14="http://schemas.microsoft.com/office/powerpoint/2010/main" val="3078548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4413B14-CBD2-459A-92D4-1E0770DC311B}"/>
              </a:ext>
            </a:extLst>
          </p:cNvPr>
          <p:cNvSpPr>
            <a:spLocks noGrp="1"/>
          </p:cNvSpPr>
          <p:nvPr>
            <p:ph type="title"/>
          </p:nvPr>
        </p:nvSpPr>
        <p:spPr>
          <a:xfrm>
            <a:off x="695400" y="365125"/>
            <a:ext cx="10801200" cy="1335683"/>
          </a:xfrm>
        </p:spPr>
        <p:txBody>
          <a:bodyPr>
            <a:noAutofit/>
          </a:bodyPr>
          <a:lstStyle/>
          <a:p>
            <a:r>
              <a:rPr lang="el-GR" sz="1800" b="1" i="1" u="sng" dirty="0"/>
              <a:t>Πρώτη φάση εργασιών</a:t>
            </a:r>
            <a:r>
              <a:rPr lang="en-US" sz="1800" b="1" i="1" u="sng" dirty="0"/>
              <a:t>:</a:t>
            </a:r>
            <a:r>
              <a:rPr lang="el-GR" sz="1800" b="1" i="1" u="sng" dirty="0"/>
              <a:t> </a:t>
            </a:r>
            <a:r>
              <a:rPr lang="el-GR" sz="1800" b="1" dirty="0" err="1"/>
              <a:t>Κατασκεύη</a:t>
            </a:r>
            <a:r>
              <a:rPr lang="el-GR" sz="1800" b="1" dirty="0"/>
              <a:t> του Δ/Τ</a:t>
            </a:r>
            <a:br>
              <a:rPr lang="en-US" sz="1800" b="1" dirty="0"/>
            </a:br>
            <a:r>
              <a:rPr lang="el-GR" sz="1400" dirty="0"/>
              <a:t>Εργασίες κατασκευής του διαφραγματικού τοίχου (Δ/Τ) εκτελέστηκαν  στο πρώτο έργο  σε μήκος 1150 μ </a:t>
            </a:r>
            <a:r>
              <a:rPr lang="el-GR" sz="1400" dirty="0" err="1"/>
              <a:t>ανάντη</a:t>
            </a:r>
            <a:r>
              <a:rPr lang="el-GR" sz="1400" dirty="0"/>
              <a:t> της Υ2 ήτοι από </a:t>
            </a:r>
            <a:r>
              <a:rPr lang="el-GR" sz="1400" dirty="0" err="1"/>
              <a:t>χ.θ</a:t>
            </a:r>
            <a:r>
              <a:rPr lang="el-GR" sz="1400" dirty="0"/>
              <a:t>. 6+840 έως </a:t>
            </a:r>
            <a:r>
              <a:rPr lang="el-GR" sz="1400" dirty="0" err="1"/>
              <a:t>χ.θ</a:t>
            </a:r>
            <a:r>
              <a:rPr lang="el-GR" sz="1400" dirty="0"/>
              <a:t>. 7+990 ενώ στο </a:t>
            </a:r>
            <a:r>
              <a:rPr lang="el-GR" sz="1400" dirty="0" err="1"/>
              <a:t>δευτερο</a:t>
            </a:r>
            <a:r>
              <a:rPr lang="el-GR" sz="1400" dirty="0"/>
              <a:t> έργο σε  συνολικό μήκος 1420 μ.</a:t>
            </a:r>
            <a:r>
              <a:rPr lang="en-US" sz="1400" dirty="0"/>
              <a:t> </a:t>
            </a:r>
            <a:r>
              <a:rPr lang="el-GR" sz="1400" dirty="0"/>
              <a:t>,415 μ </a:t>
            </a:r>
            <a:r>
              <a:rPr lang="el-GR" sz="1400" dirty="0" err="1"/>
              <a:t>κατάντη</a:t>
            </a:r>
            <a:r>
              <a:rPr lang="el-GR" sz="1400" dirty="0"/>
              <a:t> της Υ2 ήτοι από Χ.Θ. 4+850,88 έως </a:t>
            </a:r>
            <a:r>
              <a:rPr lang="el-GR" sz="1400" dirty="0" err="1"/>
              <a:t>χ.θ</a:t>
            </a:r>
            <a:r>
              <a:rPr lang="el-GR" sz="1400" dirty="0"/>
              <a:t>. 5+265,88 και 1.005 μ. </a:t>
            </a:r>
            <a:r>
              <a:rPr lang="el-GR" sz="1400" dirty="0" err="1"/>
              <a:t>ανάντη</a:t>
            </a:r>
            <a:r>
              <a:rPr lang="el-GR" sz="1400" dirty="0"/>
              <a:t> της</a:t>
            </a:r>
            <a:r>
              <a:rPr lang="en-US" sz="1400" dirty="0"/>
              <a:t> </a:t>
            </a:r>
            <a:r>
              <a:rPr lang="el-GR" sz="1400" dirty="0"/>
              <a:t>Υ2 ήτοι από Χ.Θ. 7+995,00 έως </a:t>
            </a:r>
            <a:r>
              <a:rPr lang="el-GR" sz="1400" dirty="0" err="1"/>
              <a:t>χ.θ</a:t>
            </a:r>
            <a:r>
              <a:rPr lang="el-GR" sz="1400" dirty="0"/>
              <a:t>. 9+000</a:t>
            </a:r>
            <a:r>
              <a:rPr lang="el-GR" sz="1400" dirty="0">
                <a:solidFill>
                  <a:schemeClr val="bg1"/>
                </a:solidFill>
              </a:rPr>
              <a:t>.</a:t>
            </a:r>
            <a:br>
              <a:rPr lang="el-GR" sz="1400" dirty="0">
                <a:solidFill>
                  <a:schemeClr val="bg1"/>
                </a:solidFill>
              </a:rPr>
            </a:br>
            <a:r>
              <a:rPr lang="el-GR" sz="1400" dirty="0"/>
              <a:t>Το διάφραγμα κατασκευάστηκε από την στέψη του αναχώματος (υψόμετρο +39,00) και σε</a:t>
            </a:r>
            <a:r>
              <a:rPr lang="en-US" sz="1400" dirty="0"/>
              <a:t> </a:t>
            </a:r>
            <a:r>
              <a:rPr lang="el-GR" sz="1400" dirty="0" err="1"/>
              <a:t>βαθος</a:t>
            </a:r>
            <a:r>
              <a:rPr lang="el-GR" sz="1400" dirty="0"/>
              <a:t> 11 μ. ήτοι μέχρι το υψόμετρο +28,00. Το βάθος του διαφράγματος είναι 10,00 μ. (από</a:t>
            </a:r>
            <a:r>
              <a:rPr lang="en-US" sz="1400" dirty="0"/>
              <a:t> </a:t>
            </a:r>
            <a:r>
              <a:rPr lang="el-GR" sz="1400" dirty="0"/>
              <a:t>υψόμετρο +28,00 έως +38,00) με πάχος (60) εκατοστά και τοποθετήθηκε κοντά στο</a:t>
            </a:r>
            <a:r>
              <a:rPr lang="en-US" sz="1400" dirty="0"/>
              <a:t> </a:t>
            </a:r>
            <a:r>
              <a:rPr lang="el-GR" sz="1400" dirty="0"/>
              <a:t>εσωτερικό πρανές .</a:t>
            </a:r>
          </a:p>
        </p:txBody>
      </p:sp>
      <p:sp>
        <p:nvSpPr>
          <p:cNvPr id="5" name="Θέση υποσέλιδου 4">
            <a:extLst>
              <a:ext uri="{FF2B5EF4-FFF2-40B4-BE49-F238E27FC236}">
                <a16:creationId xmlns:a16="http://schemas.microsoft.com/office/drawing/2014/main" id="{5D125FFF-A3A8-43A0-BAAA-A46E66645708}"/>
              </a:ext>
            </a:extLst>
          </p:cNvPr>
          <p:cNvSpPr>
            <a:spLocks noGrp="1"/>
          </p:cNvSpPr>
          <p:nvPr>
            <p:ph type="ftr" sz="quarter" idx="11"/>
          </p:nvPr>
        </p:nvSpPr>
        <p:spPr/>
        <p:txBody>
          <a:bodyPr/>
          <a:lstStyle/>
          <a:p>
            <a:r>
              <a:rPr lang="en-US" dirty="0"/>
              <a:t>Final Conference, </a:t>
            </a:r>
            <a:r>
              <a:rPr lang="en-US" dirty="0" err="1"/>
              <a:t>Serres</a:t>
            </a:r>
            <a:r>
              <a:rPr lang="en-US" dirty="0"/>
              <a:t>, Greece, 21st of November  2023</a:t>
            </a:r>
            <a:endParaRPr lang="el-GR" dirty="0"/>
          </a:p>
        </p:txBody>
      </p:sp>
      <p:pic>
        <p:nvPicPr>
          <p:cNvPr id="21" name="Θέση περιεχομένου 20">
            <a:extLst>
              <a:ext uri="{FF2B5EF4-FFF2-40B4-BE49-F238E27FC236}">
                <a16:creationId xmlns:a16="http://schemas.microsoft.com/office/drawing/2014/main" id="{D5FC49D2-D079-42FC-B6E0-9ADE09CA81F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700808"/>
            <a:ext cx="10442376" cy="4611092"/>
          </a:xfrm>
          <a:pattFill prst="pct80">
            <a:fgClr>
              <a:schemeClr val="accent1"/>
            </a:fgClr>
            <a:bgClr>
              <a:schemeClr val="bg1"/>
            </a:bgClr>
          </a:pattFill>
          <a:ln w="38100">
            <a:solidFill>
              <a:schemeClr val="tx1">
                <a:lumMod val="75000"/>
                <a:lumOff val="25000"/>
              </a:schemeClr>
            </a:solidFill>
          </a:ln>
        </p:spPr>
      </p:pic>
    </p:spTree>
    <p:extLst>
      <p:ext uri="{BB962C8B-B14F-4D97-AF65-F5344CB8AC3E}">
        <p14:creationId xmlns:p14="http://schemas.microsoft.com/office/powerpoint/2010/main" val="1479397988"/>
      </p:ext>
    </p:extLst>
  </p:cSld>
  <p:clrMapOvr>
    <a:masterClrMapping/>
  </p:clrMapOvr>
</p:sld>
</file>

<file path=ppt/theme/theme1.xml><?xml version="1.0" encoding="utf-8"?>
<a:theme xmlns:a="http://schemas.openxmlformats.org/drawingml/2006/main" name="1_Προσαρμοσμένη σχεδίαση">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Προσαρμοσμένη σχεδίαση">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Προσαρμοσμένη σχεδίαση">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Ανασκόπηση">
  <a:themeElements>
    <a:clrScheme name="Ανασκόπηση">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Ανασκόπηση">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Ανασκόπηση">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5.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891</TotalTime>
  <Words>2245</Words>
  <Application>Microsoft Office PowerPoint</Application>
  <PresentationFormat>Ευρεία οθόνη</PresentationFormat>
  <Paragraphs>79</Paragraphs>
  <Slides>20</Slides>
  <Notes>3</Notes>
  <HiddenSlides>0</HiddenSlides>
  <MMClips>0</MMClips>
  <ScaleCrop>false</ScaleCrop>
  <HeadingPairs>
    <vt:vector size="8" baseType="variant">
      <vt:variant>
        <vt:lpstr>Γραμματοσειρές που χρησιμοποιούνται</vt:lpstr>
      </vt:variant>
      <vt:variant>
        <vt:i4>3</vt:i4>
      </vt:variant>
      <vt:variant>
        <vt:lpstr>Θέμα</vt:lpstr>
      </vt:variant>
      <vt:variant>
        <vt:i4>4</vt:i4>
      </vt:variant>
      <vt:variant>
        <vt:lpstr>Ενσωματωμένοι διακομιστές OLE</vt:lpstr>
      </vt:variant>
      <vt:variant>
        <vt:i4>1</vt:i4>
      </vt:variant>
      <vt:variant>
        <vt:lpstr>Τίτλοι διαφανειών</vt:lpstr>
      </vt:variant>
      <vt:variant>
        <vt:i4>20</vt:i4>
      </vt:variant>
    </vt:vector>
  </HeadingPairs>
  <TitlesOfParts>
    <vt:vector size="28" baseType="lpstr">
      <vt:lpstr>Arial</vt:lpstr>
      <vt:lpstr>Calibri</vt:lpstr>
      <vt:lpstr>Calibri Light</vt:lpstr>
      <vt:lpstr>1_Προσαρμοσμένη σχεδίαση</vt:lpstr>
      <vt:lpstr>2_Προσαρμοσμένη σχεδίαση</vt:lpstr>
      <vt:lpstr>Προσαρμοσμένη σχεδίαση</vt:lpstr>
      <vt:lpstr>Ανασκόπηση</vt:lpstr>
      <vt:lpstr>Acrobat Document</vt:lpstr>
      <vt:lpstr> Cross Border Planning and Infrastructure Measures for Flood Protection  FLOOD PROTECTION</vt:lpstr>
      <vt:lpstr>       “ΣΤΕΓΑΝΩΣΗ ΣΕ ΤΜΗΜΑΤΑ ΤΟΥ ΑΝΑΤΟΛΙΚΟΥ ΑΝΑΧΩΜΑΤΟΣ ΚΕΡΚΙΝΗΣ” “WATERPROOFING ON PARTS OF THE EASTERN DIKE OF KERKINI LAKE” DIKE : an embankment for controlling or holding back the waters of the sea or a river</vt:lpstr>
      <vt:lpstr>       “ΣΤΕΓΑΝΩΣΗ ΣΕ ΤΜΗΜΑΤΑ ΤΟΥ ΑΝΑΤΟΛΙΚΟΥ ΑΝΑΧΩΜΑΤΟΣ ΚΕΡΚΙΝΗΣ” “WATERPROOFING ON PARTS OF THE EASTERN DIKE OF KERKINI LAKE” DIKE : an embankment for controlling or holding back the waters of the sea or a river</vt:lpstr>
      <vt:lpstr>“ΣΤΕΓΑΝΩΣΗ ΣΕ ΤΜΗΜΑΤΑ ΤΟΥ ΑΝΑΤΟΛΙΚΟΥ ΑΝΑΧΩΜΑΤΟΣ ΚΕΡΚΙΝΗΣ” “WATERPROOFING ON PARTS OF THE EASTERN DIKE OF KERKINI LAKE” DIKE : an embankment for controlling or holding back the waters of the sea or a river</vt:lpstr>
      <vt:lpstr>‘ </vt:lpstr>
      <vt:lpstr>Παρουσίαση του PowerPoint</vt:lpstr>
      <vt:lpstr>  Κατασκευη –Τοποθέτηση  εργοταξίου Αρχικά, πραγματοποιήθηκε η εγκατάσταση του συγκροτήματος παρασκευής τσιμεντομπεντονίτη και οι απαραίτητες εγκαταστάσεις για τις απαιτούμενες δοκιμές σύνθεσης του μίγματος. Η θέση που αναπτύχθηκε το εργοτάξιο και στα δύο έργα επιλέχτηκε βάση της  μορφολογίας του εδάφους και της προσβασιμότητας της κάθε θέσης.    </vt:lpstr>
      <vt:lpstr>Πρώτη φαση εργασιών: Κατασκεύη του Δ/Τ Ο διαφραγματικός τοίχος κατασκευάζεται επί τόπου, με την εκσκαφή της τάφρου χρησιμοποιώντας ειδική εκσκαπτική αρπάγη και παράλληλη πλήρωση της τάφρου με το μίγμα Τσιμέντου-Μπεντονίτη. Η τάφρος διατηρείται ανοιχτή κατά τη διάρκεια της εκσκαφής με τη χρήση του μίγματος τσιμεντομπεντονίτη.    </vt:lpstr>
      <vt:lpstr>Πρώτη φάση εργασιών: Κατασκεύη του Δ/Τ Εργασίες κατασκευής του διαφραγματικού τοίχου (Δ/Τ) εκτελέστηκαν  στο πρώτο έργο  σε μήκος 1150 μ ανάντη της Υ2 ήτοι από χ.θ. 6+840 έως χ.θ. 7+990 ενώ στο δευτερο έργο σε  συνολικό μήκος 1420 μ. ,415 μ κατάντη της Υ2 ήτοι από Χ.Θ. 4+850,88 έως χ.θ. 5+265,88 και 1.005 μ. ανάντη της Υ2 ήτοι από Χ.Θ. 7+995,00 έως χ.θ. 9+000. Το διάφραγμα κατασκευάστηκε από την στέψη του αναχώματος (υψόμετρο +39,00) και σε βαθος 11 μ. ήτοι μέχρι το υψόμετρο +28,00. Το βάθος του διαφράγματος είναι 10,00 μ. (από υψόμετρο +28,00 έως +38,00) με πάχος (60) εκατοστά και τοποθετήθηκε κοντά στο εσωτερικό πρανές .</vt:lpstr>
      <vt:lpstr>Πρώτη φαση εργασιών: Κατασκεύη του Δ/Τ Η κατασκευή του Δ/Τ πραγματοποιήθηκε με τη μέθοδο εκσκαφής εναλλασσόμενων φατνωμάτων (πρωτεύοντα και δευτερεύοντα). Πρώτα έγινε η εκσκαφή των πρωτευόντων φατνωμάτων (μήκους 7μ.), αφήνοντας ανέπαφα τα ενδιάμεσα (δευτερεύοντα) φατνώματα, με ταυτόχρονη έγχυση μίγματος τσιμέντο-μπεντονίτη και στη συνέχεια έγινε η εκσκαφή των ενδιάμεσων (δευτερευόντων) φατνωμάτων (μήκους 6,10 μ.) και αφού το μίγμα τσιμέντο-μπεντονίτη των πλησίον (πρωτευόντων) φατνωμάτων είχε πήξει αρκετά, ώστε να αποφεύγονται τυχόν διαρροές και εσωτερικές καταπτώσεις. Κατά την εκσκαφή των δευτερευόντων φατνωμάτων εξασφαλίστηκε επικάλυψη 0,45 μ. με κάθε ένα από τα παρακείμενα πρωτεύοντα φατνώματα (0,45 μ.+6,10 μ. +0,45μ.=7,00μ.). . </vt:lpstr>
      <vt:lpstr>  Πρώτη φαση εργασιών: Κατασκεύη του Δ/Τ Κάθε ημέρα και πριν την έναρξη των εργασιών εκσκαφής του Δ/Τ εκτελούνταν στο χώρο του παρασκευαστηρίου έλεγχοι ποιότητας και καταλληλόλητας του αιωρήματος μπεντονίτη και του μίγματος τσιμέντο-μπεντονίτη που χρησιμοποιούνταν για την κατασκευή του Δ/Τ. Σε κάθε φάτνωμα που κατασκευάστηκε, πραγματοποιήθηκαν λήψεις δοκιμίων μίγματος τσιμέντο-μπεντονίτη από το σιλό παρασκευής του μίγματος και από κάθε φάτνωμα σε διάφορα ενδιάμεσα βάθη, ώστε να εξασφαλιστεί η ποιότητα του Δ/Τ.   </vt:lpstr>
      <vt:lpstr>Δεύτερη Φάση Εργασιών: Κατασκευή συρματοκιβωτίων  Εκτελέστηκαν εργασίες εκσκαφής, διάστρωσης γεωυφάσματος διαχωρισμού και κατασκευής, πλήρωσης και τοποθέτησης συρματοκιβωτίων κατά μήκος του πόδα του εξωτερικού πρανούς του αναχώματος ανάντη της Υ2 (ανάντη της προς κατασκευή αγροτικής οδού και παράλληλα με τον κατασκευασθέντα Δ/Τ ), για την προστασία του πόδα του και της ευστάθειάς του.  </vt:lpstr>
      <vt:lpstr> Δεύτερη Φάση Εργασιών: Κατασκεύη συρματοκιβωτίων Στη συνέχεια πραγματοποιήθηκαν εργασίες κατασκευής φίλτρου αποστράγγισης, με στρώση από κατάλληλα διαβαθμισμένα θραυστά αδρανή σε κεκλιμένο τμήμα και συρματοκιβώτια, στο εξωτερικό πρανές του αναχώματος .Η κατασκευή του στραγγιστηρίου έγινε στην άκρη του Δ/Τ για εκτόνωση της αυξημένης πίεσης λόγω συσσώρευσης των γραμμών ροής.   </vt:lpstr>
      <vt:lpstr>   Δεύτερη Φάση Εργασιών: Κατασκεύη συρματοκιβωτίων  Προηγήθηκε αφαίρεση της φυτικής γης, εκσκαφή και μόρφωση της επιφάνειας έδρασης. Στη συνέχεια ακολούθησε η κατασκευή του στραγγιστηρίου. Τοποθετήθηκε γεωύφασμα στραγγιστηρίου στην διαμορφωμένη επιφάνεια έδρασης, τοποθετήθηκε και διαστρώθηκε κατάλληλα το διαβαθμισμένο υλικό και τοποθετήθηκε ξανά γεωύφασμα στραγγιστηρίου στην άνω επιφάνεια του στραγγιστηρίου έτσι ώστε να περιβάλλει πλήρως το υλικό. Τέλος κατασκευάσθηκαν και τοποθετήθηκαν συρματοκιβώτια πάνω από την στρώση του στραγγιστηρίου καλύπτοντας ολόκληρη την επιφάνεια αυτού.    </vt:lpstr>
      <vt:lpstr>    Δεύτερη Φάση Εργασιών: Κατασκεύη συρματοκιβωτίων   Επίσης συρματοκιβώτια κατασκευάσθηκαν και τοποθετήθηκαν κατάντη της προς κατασκευή αγροτικής οδού (Χ.Θ. 8+114.00-8+272.00) για προστασία αυτής τοπικά.     </vt:lpstr>
      <vt:lpstr>    Τρίτη  Φάση Εργασιών: Κατασκεύη αγροτικης  οδού Για την εξασφάλιση της πρόσβασης ελέγχου και παρακολούθησης του ανατολικού αναχώματος ανάντη της Υ2 και κατά μήκος του Δ/Τ για τυχόν μετακινήσεις και διαρροές αυτού, κατασκευάσθηκε αγροτική οδός μήκους πλάτους 6,00 m. Εκτελέστηκαν εργασίες αφαίρεσης φυτικής γης και χαλαρών επιφανειακών στρώσεων, κατασκευάσθηκε εξυγιαντική στρώση με λιθορριπή, τοποθετήθηκε γεωύφασμα διαχωρισμού και κατασκευάσθηκε τελική στρώση με 3Α, σε δύο στρώσεις των 0,15μ.     </vt:lpstr>
      <vt:lpstr>    Τέταρτη Φάση Εργασιών:  Διάνοιξη πιεζομετρικών γεωτρήσεων Κατασκευάσθηκαν έξι πιεζομετρικές γεωτρήσεις σε κάθε έργο, (στο σύνολο 12), για την έρευνα και παρακολούθηση της στάθμης του υπόγειου ορίζοντα του νερού, σε σημεία κατά μήκος του αναχώματος τα οποία  υπέδειξε η Επιβλέπουσα Υπηρεσία.     </vt:lpstr>
      <vt:lpstr>“ΣΤΕΓΑΝΩΣΗ ΣΕ ΤΜΗΜΑΤΑ ΤΟΥ ΑΝΑΤΟΛΙΚΟΥ ΑΝΑΧΩΜΑΤΟΣ ΚΕΡΚΙΝΗΣ” “WATERPROOFING ON PARTS OF THE EASTERN DIKE OF KERKINI LAKE” DIKE : an embankment for controlling or holding back the waters of the sea or a river</vt:lpstr>
      <vt:lpstr>“ΣΤΕΓΑΝΩΣΗ ΣΕ ΤΜΗΜΑΤΑ ΤΟΥ ΑΝΑΤΟΛΙΚΟΥ ΑΝΑΧΩΜΑΤΟΣ ΚΕΡΚΙΝΗΣ” “WATERPROOFING ON PARTS OF THE EASTERN DIKE OF KERKINI LAKE” DIKE : an embankment for controlling or holding back the waters of the sea or a river</vt:lpstr>
      <vt:lpstr>Thank you for your attention! </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Λαμπρινή Τσώλη</dc:creator>
  <cp:lastModifiedBy>ΚΑΛΗΜΕΡΑΚΗ ΓΕΩΡΓΙΑ</cp:lastModifiedBy>
  <cp:revision>113</cp:revision>
  <dcterms:created xsi:type="dcterms:W3CDTF">2017-11-21T09:41:51Z</dcterms:created>
  <dcterms:modified xsi:type="dcterms:W3CDTF">2023-11-20T10:49:39Z</dcterms:modified>
</cp:coreProperties>
</file>